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1229" r:id="rId2"/>
    <p:sldId id="1129" r:id="rId3"/>
    <p:sldId id="1268" r:id="rId4"/>
    <p:sldId id="1311" r:id="rId5"/>
    <p:sldId id="1269" r:id="rId6"/>
    <p:sldId id="1270" r:id="rId7"/>
    <p:sldId id="1271" r:id="rId8"/>
    <p:sldId id="1272" r:id="rId9"/>
    <p:sldId id="1273" r:id="rId10"/>
    <p:sldId id="1314" r:id="rId11"/>
    <p:sldId id="1274" r:id="rId12"/>
    <p:sldId id="1275" r:id="rId13"/>
    <p:sldId id="1276" r:id="rId14"/>
    <p:sldId id="1277" r:id="rId15"/>
    <p:sldId id="1278" r:id="rId16"/>
    <p:sldId id="1279" r:id="rId17"/>
    <p:sldId id="1280" r:id="rId18"/>
    <p:sldId id="1281" r:id="rId19"/>
    <p:sldId id="1307" r:id="rId20"/>
    <p:sldId id="1308" r:id="rId21"/>
    <p:sldId id="1309" r:id="rId22"/>
    <p:sldId id="1282" r:id="rId23"/>
    <p:sldId id="1283" r:id="rId24"/>
    <p:sldId id="1284" r:id="rId25"/>
    <p:sldId id="1318" r:id="rId26"/>
    <p:sldId id="1315" r:id="rId27"/>
    <p:sldId id="1319" r:id="rId28"/>
    <p:sldId id="1320" r:id="rId29"/>
    <p:sldId id="1321" r:id="rId30"/>
    <p:sldId id="1322" r:id="rId31"/>
    <p:sldId id="1323" r:id="rId32"/>
    <p:sldId id="1324" r:id="rId33"/>
    <p:sldId id="1285" r:id="rId34"/>
    <p:sldId id="1286" r:id="rId35"/>
    <p:sldId id="1287" r:id="rId36"/>
    <p:sldId id="1288" r:id="rId37"/>
    <p:sldId id="1289" r:id="rId38"/>
    <p:sldId id="1290" r:id="rId39"/>
    <p:sldId id="1291" r:id="rId40"/>
    <p:sldId id="1292" r:id="rId41"/>
    <p:sldId id="1293" r:id="rId42"/>
    <p:sldId id="1294" r:id="rId43"/>
    <p:sldId id="1295" r:id="rId44"/>
    <p:sldId id="1296" r:id="rId45"/>
    <p:sldId id="1297" r:id="rId46"/>
    <p:sldId id="1298" r:id="rId47"/>
    <p:sldId id="1299" r:id="rId48"/>
    <p:sldId id="1300" r:id="rId49"/>
    <p:sldId id="1301" r:id="rId50"/>
    <p:sldId id="1302" r:id="rId51"/>
    <p:sldId id="1317" r:id="rId52"/>
    <p:sldId id="1335" r:id="rId53"/>
    <p:sldId id="1337" r:id="rId54"/>
    <p:sldId id="1339" r:id="rId55"/>
    <p:sldId id="1340" r:id="rId56"/>
    <p:sldId id="123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0" userDrawn="1">
          <p15:clr>
            <a:srgbClr val="A4A3A4"/>
          </p15:clr>
        </p15:guide>
        <p15:guide id="3" orient="horz" pos="3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F90"/>
    <a:srgbClr val="0000A8"/>
    <a:srgbClr val="B5E7FF"/>
    <a:srgbClr val="A2C1FF"/>
    <a:srgbClr val="8FAADC"/>
    <a:srgbClr val="E40000"/>
    <a:srgbClr val="FFB3D3"/>
    <a:srgbClr val="0000A3"/>
    <a:srgbClr val="9CE0FA"/>
    <a:srgbClr val="3C6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7861" autoAdjust="0"/>
  </p:normalViewPr>
  <p:slideViewPr>
    <p:cSldViewPr snapToGrid="0" snapToObjects="1">
      <p:cViewPr varScale="1">
        <p:scale>
          <a:sx n="67" d="100"/>
          <a:sy n="67" d="100"/>
        </p:scale>
        <p:origin x="542" y="62"/>
      </p:cViewPr>
      <p:guideLst>
        <p:guide pos="1440"/>
        <p:guide orient="horz" pos="3528"/>
      </p:guideLst>
    </p:cSldViewPr>
  </p:slideViewPr>
  <p:outlineViewPr>
    <p:cViewPr>
      <p:scale>
        <a:sx n="33" d="100"/>
        <a:sy n="33" d="100"/>
      </p:scale>
      <p:origin x="0" y="-257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_Group_Management_Protoco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_Group_Management_Protoco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2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75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90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G:</a:t>
            </a:r>
            <a:r>
              <a:rPr lang="en-US" baseline="0" dirty="0" smtClean="0"/>
              <a:t> 15-12-2021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65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D: 15-12-2021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8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68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</a:t>
            </a:r>
            <a:r>
              <a:rPr lang="en-US" baseline="0" dirty="0" smtClean="0"/>
              <a:t> E: covered: 17.12.2021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50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F</a:t>
            </a:r>
            <a:r>
              <a:rPr lang="en-US" baseline="0" dirty="0" smtClean="0"/>
              <a:t> and </a:t>
            </a:r>
            <a:r>
              <a:rPr lang="en-US" baseline="0" smtClean="0"/>
              <a:t>G ended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08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30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</a:t>
            </a:r>
            <a:r>
              <a:rPr lang="en-US" baseline="0" dirty="0" smtClean="0"/>
              <a:t> D covered: (08-12-2021)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3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D has IP address range from 224.0.0.0 to 239.255.255.255. Class D is reserved for Multicasting. In multicasting data is not destined for a particular host, that is why there is no need to extract host address from the IP address, and Class D does not have any subnet mask.</a:t>
            </a:r>
          </a:p>
          <a:p>
            <a:endParaRPr lang="en-US" dirty="0" smtClean="0"/>
          </a:p>
          <a:p>
            <a:r>
              <a:rPr lang="en-US" dirty="0" smtClean="0"/>
              <a:t>A router will determine if any of the hosts on a locally attached network are configured to receive multicast datagrams using </a:t>
            </a:r>
            <a:r>
              <a:rPr lang="en-US" b="1" dirty="0" smtClean="0"/>
              <a:t>IGMP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 Internet Group Management  Protocol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dirty="0" smtClean="0"/>
              <a:t>Class E IP address is reserved for experimental purposes only for R&amp;D or Study. IP addresses in this class ranges from 240.0.0.0 to 255.255.255.254. Like Class D, this class too is not equipped with any subnet mask.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77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F: Covered ; 10-12-2021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11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87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54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77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D has IP address range from 224.0.0.0 to 239.255.255.255. Class D is reserved for Multicasting. In multicasting data is not destined for a particular host, that is why there is no need to extract host address from the IP address, and Class D does not have any subnet mask.</a:t>
            </a:r>
          </a:p>
          <a:p>
            <a:endParaRPr lang="en-US" dirty="0" smtClean="0"/>
          </a:p>
          <a:p>
            <a:r>
              <a:rPr lang="en-US" dirty="0" smtClean="0"/>
              <a:t>A router will determine if any of the hosts on a locally attached network are configured to receive multicast datagrams using </a:t>
            </a:r>
            <a:r>
              <a:rPr lang="en-US" b="1" dirty="0" smtClean="0"/>
              <a:t>IGMP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 Internet Group Management  Protocol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dirty="0" smtClean="0"/>
              <a:t>Class E IP address is reserved for experimental purposes only for R&amp;D or Study. IP addresses in this class ranges from 240.0.0.0 to 255.255.255.254. Like Class D, this class too is not equipped with any subnet mask.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88B5F-A0EC-4CFA-B907-6F8F6AAE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A8080-423F-4EF2-8325-F756662D597C}" type="slidenum">
              <a:rPr kumimoji="0" lang="de-AT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AT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76BCC8-FB37-4175-9C04-115FBAEFD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941" y="1701588"/>
            <a:ext cx="11120123" cy="71936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 dirty="0"/>
              <a:t>Thank You all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B5668E4-B5F9-4526-BB51-9AC3A8359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41" y="3250433"/>
            <a:ext cx="11120123" cy="719369"/>
          </a:xfrm>
        </p:spPr>
        <p:txBody>
          <a:bodyPr>
            <a:noAutofit/>
          </a:bodyPr>
          <a:lstStyle>
            <a:lvl1pPr marL="273050" indent="-273050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 smtClean="0">
                <a:solidFill>
                  <a:srgbClr val="000000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1pPr>
            <a:lvl2pPr marL="153591" indent="-153591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>
                <a:solidFill>
                  <a:schemeClr val="tx1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2pPr>
          </a:lstStyle>
          <a:p>
            <a:pPr marL="273050" indent="-273050" eaLnBrk="1" hangingPunct="1"/>
            <a:r>
              <a:rPr lang="en-US" dirty="0"/>
              <a:t>Text Book</a:t>
            </a:r>
          </a:p>
          <a:p>
            <a:pPr marL="337542" lvl="1" indent="-153591" eaLnBrk="1" hangingPunct="1"/>
            <a:r>
              <a:rPr lang="en-US" sz="1125" dirty="0">
                <a:solidFill>
                  <a:srgbClr val="0070C0"/>
                </a:solidFill>
              </a:rPr>
              <a:t>Starting Out With CPP (7</a:t>
            </a:r>
            <a:r>
              <a:rPr lang="en-US" sz="1125" baseline="30000" dirty="0">
                <a:solidFill>
                  <a:srgbClr val="0070C0"/>
                </a:solidFill>
              </a:rPr>
              <a:t>th </a:t>
            </a:r>
            <a:r>
              <a:rPr lang="en-US" sz="1125" dirty="0">
                <a:solidFill>
                  <a:srgbClr val="0070C0"/>
                </a:solidFill>
              </a:rPr>
              <a:t> or 8</a:t>
            </a:r>
            <a:r>
              <a:rPr lang="en-US" sz="1125" baseline="30000" dirty="0">
                <a:solidFill>
                  <a:srgbClr val="0070C0"/>
                </a:solidFill>
              </a:rPr>
              <a:t>th</a:t>
            </a:r>
            <a:r>
              <a:rPr lang="en-US" sz="1125" dirty="0">
                <a:solidFill>
                  <a:srgbClr val="0070C0"/>
                </a:solidFill>
              </a:rPr>
              <a:t> Edition) By Tony Gaddis (Locally Available)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676217-97FD-491C-872B-A38CCCAD9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7129" y="4386269"/>
            <a:ext cx="2343151" cy="22193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B71756-46AA-4A8F-BA5C-6D05D9B862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9605" y="4386269"/>
            <a:ext cx="2343151" cy="22193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90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subhan.ullah@nu.edu.p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subnetipv4.com/#lear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bnetipv4.com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ubnetipv4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bnetipv4.com/#learn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cpipguide.com/free/t_IPClassfulAddressingNetworkandHostIdentificationan-3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lecomworld101.com/Class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Lectures (Chapter4) </a:t>
            </a:r>
            <a:endParaRPr lang="en-US" sz="35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85000"/>
              </a:lnSpc>
              <a:buNone/>
            </a:pPr>
            <a:r>
              <a:rPr lang="en-US" altLang="en-US" sz="3500" dirty="0">
                <a:solidFill>
                  <a:srgbClr val="000099"/>
                </a:solidFill>
              </a:rPr>
              <a:t>Network </a:t>
            </a:r>
            <a:r>
              <a:rPr lang="en-US" altLang="en-US" sz="3500" dirty="0" smtClean="0">
                <a:solidFill>
                  <a:srgbClr val="000099"/>
                </a:solidFill>
              </a:rPr>
              <a:t>Layer: Data </a:t>
            </a:r>
            <a:r>
              <a:rPr lang="en-US" altLang="en-US" sz="3500" dirty="0">
                <a:solidFill>
                  <a:srgbClr val="000099"/>
                </a:solidFill>
              </a:rPr>
              <a:t>Plane</a:t>
            </a:r>
          </a:p>
          <a:p>
            <a:pPr marL="130175" indent="0" algn="ctr">
              <a:buNone/>
            </a:pPr>
            <a:r>
              <a:rPr lang="en-US" sz="35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  <a:endParaRPr lang="en-US" sz="3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</a:t>
            </a: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Ullah, PhD</a:t>
            </a:r>
          </a:p>
          <a:p>
            <a:pPr marL="130175" indent="0" algn="ctr">
              <a:buNone/>
            </a:pP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subhan.ullah@nu.edu.pk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sz="46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9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BS(Computer </a:t>
            </a:r>
            <a:r>
              <a:rPr lang="en-US" sz="39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Science) Fall-2022</a:t>
            </a:r>
            <a:endParaRPr lang="en-GB" sz="39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u="sng" dirty="0" smtClean="0"/>
              <a:t>Computer Networks </a:t>
            </a:r>
            <a:endParaRPr lang="en-US" sz="5400" u="sng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451821"/>
            <a:ext cx="219456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505"/>
            <a:ext cx="2194561" cy="548640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07E4337-A925-084B-B48F-23146A4A7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</a:t>
            </a:r>
            <a:r>
              <a:rPr lang="en-US" dirty="0" smtClean="0"/>
              <a:t>3-1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9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and private IP address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594226"/>
              </p:ext>
            </p:extLst>
          </p:nvPr>
        </p:nvGraphicFramePr>
        <p:xfrm>
          <a:off x="838200" y="1463175"/>
          <a:ext cx="11049000" cy="323816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57434">
                  <a:extLst>
                    <a:ext uri="{9D8B030D-6E8A-4147-A177-3AD203B41FA5}">
                      <a16:colId xmlns:a16="http://schemas.microsoft.com/office/drawing/2014/main" val="2167347113"/>
                    </a:ext>
                  </a:extLst>
                </a:gridCol>
                <a:gridCol w="4211748">
                  <a:extLst>
                    <a:ext uri="{9D8B030D-6E8A-4147-A177-3AD203B41FA5}">
                      <a16:colId xmlns:a16="http://schemas.microsoft.com/office/drawing/2014/main" val="2778413103"/>
                    </a:ext>
                  </a:extLst>
                </a:gridCol>
                <a:gridCol w="4779818">
                  <a:extLst>
                    <a:ext uri="{9D8B030D-6E8A-4147-A177-3AD203B41FA5}">
                      <a16:colId xmlns:a16="http://schemas.microsoft.com/office/drawing/2014/main" val="1774703732"/>
                    </a:ext>
                  </a:extLst>
                </a:gridCol>
              </a:tblGrid>
              <a:tr h="76928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Class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Private IP addresses Range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Public IP address range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91879"/>
                  </a:ext>
                </a:extLst>
              </a:tr>
              <a:tr h="76928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10.0.0.0—10.255.255.255</a:t>
                      </a:r>
                      <a:endParaRPr lang="en-US" sz="2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1.0.0.0—9.255.255.255</a:t>
                      </a:r>
                    </a:p>
                    <a:p>
                      <a:r>
                        <a:rPr lang="en-US" sz="2400" dirty="0" smtClean="0"/>
                        <a:t>11.0.0.0– 126.255.255.255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671265"/>
                  </a:ext>
                </a:extLst>
              </a:tr>
              <a:tr h="76928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172.16.0.0 –</a:t>
                      </a:r>
                      <a:r>
                        <a:rPr lang="en-US" sz="2400" baseline="0" dirty="0" smtClean="0"/>
                        <a:t> 172.31.255.255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128.0.0.0– 172.15.255.255</a:t>
                      </a:r>
                    </a:p>
                    <a:p>
                      <a:r>
                        <a:rPr lang="en-US" sz="2400" dirty="0" smtClean="0"/>
                        <a:t>172.32.0.0—191.225.255.255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70795"/>
                  </a:ext>
                </a:extLst>
              </a:tr>
              <a:tr h="76928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192.168.0.0–</a:t>
                      </a:r>
                      <a:r>
                        <a:rPr lang="en-US" sz="2400" baseline="0" dirty="0" smtClean="0"/>
                        <a:t> 192.168.255.255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192.0.0.0– 192.167.255.255</a:t>
                      </a:r>
                    </a:p>
                    <a:p>
                      <a:r>
                        <a:rPr lang="en-US" sz="2400" dirty="0" smtClean="0"/>
                        <a:t>192.169.0.0</a:t>
                      </a:r>
                      <a:r>
                        <a:rPr lang="en-US" sz="2400" baseline="0" dirty="0" smtClean="0"/>
                        <a:t> – 223.225.255.255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31067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4902292"/>
            <a:ext cx="8381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to remember the private addresses ranges? </a:t>
            </a:r>
          </a:p>
          <a:p>
            <a:r>
              <a:rPr lang="en-US" sz="2800" dirty="0" smtClean="0"/>
              <a:t>Class A: </a:t>
            </a:r>
            <a:r>
              <a:rPr lang="en-US" sz="2800" dirty="0" smtClean="0">
                <a:solidFill>
                  <a:srgbClr val="FF0000"/>
                </a:solidFill>
              </a:rPr>
              <a:t>10</a:t>
            </a:r>
            <a:r>
              <a:rPr lang="en-US" sz="2800" dirty="0" smtClean="0"/>
              <a:t>.x.x.x</a:t>
            </a:r>
          </a:p>
          <a:p>
            <a:r>
              <a:rPr lang="en-US" sz="2800" dirty="0" smtClean="0"/>
              <a:t>Class B: </a:t>
            </a:r>
            <a:r>
              <a:rPr lang="en-US" sz="2800" dirty="0" smtClean="0">
                <a:solidFill>
                  <a:srgbClr val="FF0000"/>
                </a:solidFill>
              </a:rPr>
              <a:t>172.16</a:t>
            </a:r>
            <a:r>
              <a:rPr lang="en-US" sz="2800" dirty="0" smtClean="0"/>
              <a:t>.x.x—</a:t>
            </a:r>
            <a:r>
              <a:rPr lang="en-US" sz="2800" dirty="0" smtClean="0">
                <a:solidFill>
                  <a:srgbClr val="FF0000"/>
                </a:solidFill>
              </a:rPr>
              <a:t>172.31</a:t>
            </a:r>
            <a:r>
              <a:rPr lang="en-US" sz="2800" dirty="0" smtClean="0"/>
              <a:t>.x.x</a:t>
            </a:r>
          </a:p>
          <a:p>
            <a:r>
              <a:rPr lang="en-US" sz="2800" dirty="0" smtClean="0"/>
              <a:t>Class C: </a:t>
            </a:r>
            <a:r>
              <a:rPr lang="en-US" sz="2800" dirty="0" smtClean="0">
                <a:solidFill>
                  <a:srgbClr val="FF0000"/>
                </a:solidFill>
              </a:rPr>
              <a:t>192.168</a:t>
            </a:r>
            <a:r>
              <a:rPr lang="en-US" sz="2800" dirty="0" smtClean="0"/>
              <a:t>.x.x</a:t>
            </a:r>
          </a:p>
        </p:txBody>
      </p:sp>
    </p:spTree>
    <p:extLst>
      <p:ext uri="{BB962C8B-B14F-4D97-AF65-F5344CB8AC3E}">
        <p14:creationId xmlns:p14="http://schemas.microsoft.com/office/powerpoint/2010/main" val="293704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48"/>
          <a:stretch/>
        </p:blipFill>
        <p:spPr bwMode="auto">
          <a:xfrm>
            <a:off x="1058728" y="387485"/>
            <a:ext cx="7022282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212716" y="2971800"/>
            <a:ext cx="8763000" cy="3276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The gateway address (or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default gateway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) is a router interface connected to the local network that sends packets out of the local network. The gateway has a physical and a logical address.</a:t>
            </a:r>
          </a:p>
          <a:p>
            <a:pPr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2400" dirty="0">
                <a:latin typeface="Calibri" panose="020F0502020204030204" pitchFamily="34" charset="0"/>
              </a:rPr>
              <a:t>The </a:t>
            </a:r>
            <a:r>
              <a:rPr lang="en-US" sz="2400" b="1" dirty="0">
                <a:latin typeface="Calibri" panose="020F0502020204030204" pitchFamily="34" charset="0"/>
              </a:rPr>
              <a:t>subnet mask</a:t>
            </a:r>
            <a:r>
              <a:rPr lang="en-US" sz="2400" dirty="0">
                <a:latin typeface="Calibri" panose="020F0502020204030204" pitchFamily="34" charset="0"/>
              </a:rPr>
              <a:t> tells you which portion is the </a:t>
            </a:r>
            <a:r>
              <a:rPr lang="en-US" sz="2400" b="1" dirty="0">
                <a:latin typeface="Calibri" panose="020F0502020204030204" pitchFamily="34" charset="0"/>
              </a:rPr>
              <a:t>network</a:t>
            </a:r>
            <a:r>
              <a:rPr lang="en-US" sz="2400" dirty="0">
                <a:latin typeface="Calibri" panose="020F0502020204030204" pitchFamily="34" charset="0"/>
              </a:rPr>
              <a:t> which requires an understanding of the binary representation of the decimal values.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33306"/>
              </p:ext>
            </p:extLst>
          </p:nvPr>
        </p:nvGraphicFramePr>
        <p:xfrm>
          <a:off x="7662477" y="1314071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1-127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128-191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192-223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8"/>
          <a:stretch/>
        </p:blipFill>
        <p:spPr bwMode="auto">
          <a:xfrm>
            <a:off x="1057074" y="1867279"/>
            <a:ext cx="7012506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 bwMode="auto">
          <a:xfrm>
            <a:off x="2581074" y="3252295"/>
            <a:ext cx="4572000" cy="3048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GB" sz="1800" dirty="0">
                <a:solidFill>
                  <a:schemeClr val="tx1"/>
                </a:solidFill>
                <a:latin typeface="Times New Roman" charset="0"/>
              </a:rPr>
              <a:t>11111111-11111111-11111111-00000000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62" y="4361241"/>
            <a:ext cx="56864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7153074" y="3202366"/>
            <a:ext cx="762000" cy="48895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GB" b="1" dirty="0">
                <a:solidFill>
                  <a:schemeClr val="tx1"/>
                </a:solidFill>
                <a:latin typeface="+mj-lt"/>
              </a:rPr>
              <a:t>/24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27483"/>
              </p:ext>
            </p:extLst>
          </p:nvPr>
        </p:nvGraphicFramePr>
        <p:xfrm>
          <a:off x="8069580" y="1651220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1-127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128-191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192-223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5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Network address and Broadcast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16" y="1857209"/>
            <a:ext cx="8699500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3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76"/>
          <a:stretch/>
        </p:blipFill>
        <p:spPr bwMode="auto">
          <a:xfrm>
            <a:off x="1485708" y="790169"/>
            <a:ext cx="681247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805727"/>
              </p:ext>
            </p:extLst>
          </p:nvPr>
        </p:nvGraphicFramePr>
        <p:xfrm>
          <a:off x="7662477" y="1314071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1-127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128-191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192-223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5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72"/>
          <a:stretch/>
        </p:blipFill>
        <p:spPr bwMode="auto">
          <a:xfrm>
            <a:off x="1144623" y="906292"/>
            <a:ext cx="7027827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23" y="3725692"/>
            <a:ext cx="58705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6783423" y="1896892"/>
            <a:ext cx="762000" cy="49053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GB" b="1" dirty="0">
                <a:solidFill>
                  <a:schemeClr val="tx1"/>
                </a:solidFill>
                <a:latin typeface="+mj-lt"/>
              </a:rPr>
              <a:t>/16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450384"/>
              </p:ext>
            </p:extLst>
          </p:nvPr>
        </p:nvGraphicFramePr>
        <p:xfrm>
          <a:off x="8172450" y="1314071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1-127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128-191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192-223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9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79"/>
          <a:stretch/>
        </p:blipFill>
        <p:spPr bwMode="auto">
          <a:xfrm>
            <a:off x="1543627" y="1143000"/>
            <a:ext cx="6674544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7114163" y="2057400"/>
            <a:ext cx="762000" cy="49053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GB" b="1" dirty="0">
                <a:solidFill>
                  <a:schemeClr val="tx1"/>
                </a:solidFill>
                <a:latin typeface="+mj-lt"/>
              </a:rPr>
              <a:t>/8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418395"/>
              </p:ext>
            </p:extLst>
          </p:nvPr>
        </p:nvGraphicFramePr>
        <p:xfrm>
          <a:off x="8428287" y="1571149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1-127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128-191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192-223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3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3"/>
          <a:stretch/>
        </p:blipFill>
        <p:spPr bwMode="auto">
          <a:xfrm>
            <a:off x="838200" y="231916"/>
            <a:ext cx="8294370" cy="293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242881" y="1961743"/>
            <a:ext cx="669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84"/>
          <a:stretch/>
        </p:blipFill>
        <p:spPr bwMode="auto">
          <a:xfrm>
            <a:off x="1268608" y="3308202"/>
            <a:ext cx="7898252" cy="33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34200" y="4495423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276597"/>
              </p:ext>
            </p:extLst>
          </p:nvPr>
        </p:nvGraphicFramePr>
        <p:xfrm>
          <a:off x="8929381" y="1055877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1-127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128-191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192-223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11999"/>
              </p:ext>
            </p:extLst>
          </p:nvPr>
        </p:nvGraphicFramePr>
        <p:xfrm>
          <a:off x="8929381" y="3763903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1-127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128-191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r>
                        <a:rPr lang="en-US" baseline="0" dirty="0" smtClean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192-223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32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By the early 1990s, the original </a:t>
            </a:r>
            <a:r>
              <a:rPr lang="en-US" sz="3200" dirty="0" err="1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classful</a:t>
            </a: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address scheme had a number of problems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Flat address </a:t>
            </a: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space</a:t>
            </a:r>
          </a:p>
          <a:p>
            <a:pPr lvl="1">
              <a:defRPr/>
            </a:pP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Routing </a:t>
            </a: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tables on the backbone Internet need to have an entry for each network </a:t>
            </a: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address</a:t>
            </a:r>
          </a:p>
          <a:p>
            <a:pPr lvl="1">
              <a:defRPr/>
            </a:pP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When </a:t>
            </a: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Class C networks were widely used, this created a </a:t>
            </a: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problem</a:t>
            </a:r>
          </a:p>
          <a:p>
            <a:pPr lvl="1">
              <a:defRPr/>
            </a:pP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By </a:t>
            </a: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the 1993, the size of the routing tables started to outgrow the capacity of </a:t>
            </a: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routers</a:t>
            </a:r>
            <a:endParaRPr lang="en-US" sz="3200" dirty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Other </a:t>
            </a: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problems: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Too few network addresses for large networks</a:t>
            </a:r>
          </a:p>
          <a:p>
            <a:pPr lvl="2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Class A and Class B addresses were gone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Limited flexibility for network addresses: </a:t>
            </a:r>
          </a:p>
          <a:p>
            <a:pPr lvl="2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Class A and B addresses are overkill (&gt;64,000 addresses) </a:t>
            </a:r>
          </a:p>
          <a:p>
            <a:pPr lvl="2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Class C address is </a:t>
            </a:r>
            <a:r>
              <a:rPr lang="en-US" sz="32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insufficient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</a:t>
            </a:r>
            <a:r>
              <a:rPr lang="en-US" dirty="0" err="1"/>
              <a:t>Classful</a:t>
            </a:r>
            <a:r>
              <a:rPr lang="en-US" dirty="0"/>
              <a:t>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4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73">
            <a:extLst>
              <a:ext uri="{FF2B5EF4-FFF2-40B4-BE49-F238E27FC236}">
                <a16:creationId xmlns:a16="http://schemas.microsoft.com/office/drawing/2014/main" id="{BEA334FB-481B-E049-A8E8-9D0AC1C04FEA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1378861"/>
            <a:ext cx="641350" cy="558800"/>
            <a:chOff x="-44" y="1473"/>
            <a:chExt cx="981" cy="1105"/>
          </a:xfrm>
        </p:grpSpPr>
        <p:pic>
          <p:nvPicPr>
            <p:cNvPr id="106" name="Picture 74" descr="desktop_computer_stylized_medium">
              <a:extLst>
                <a:ext uri="{FF2B5EF4-FFF2-40B4-BE49-F238E27FC236}">
                  <a16:creationId xmlns:a16="http://schemas.microsoft.com/office/drawing/2014/main" id="{0FB216A8-4F98-AA46-B532-32518B83E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871AC4D7-8642-7D44-9317-417B5F8F85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8" name="Group 80">
            <a:extLst>
              <a:ext uri="{FF2B5EF4-FFF2-40B4-BE49-F238E27FC236}">
                <a16:creationId xmlns:a16="http://schemas.microsoft.com/office/drawing/2014/main" id="{0EF95EC3-C2D4-9E4C-9521-F92B5B88AB29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1977348"/>
            <a:ext cx="641350" cy="558800"/>
            <a:chOff x="-44" y="1473"/>
            <a:chExt cx="981" cy="1105"/>
          </a:xfrm>
        </p:grpSpPr>
        <p:pic>
          <p:nvPicPr>
            <p:cNvPr id="109" name="Picture 81" descr="desktop_computer_stylized_medium">
              <a:extLst>
                <a:ext uri="{FF2B5EF4-FFF2-40B4-BE49-F238E27FC236}">
                  <a16:creationId xmlns:a16="http://schemas.microsoft.com/office/drawing/2014/main" id="{BE8FC295-C7B7-C84A-9639-AAA68495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31D155CD-E402-954B-8FA1-5955CB058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1" name="Group 83">
            <a:extLst>
              <a:ext uri="{FF2B5EF4-FFF2-40B4-BE49-F238E27FC236}">
                <a16:creationId xmlns:a16="http://schemas.microsoft.com/office/drawing/2014/main" id="{BF765BCF-419D-4F4C-A66F-45A7F9698141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586948"/>
            <a:ext cx="641350" cy="558800"/>
            <a:chOff x="-44" y="1473"/>
            <a:chExt cx="981" cy="1105"/>
          </a:xfrm>
        </p:grpSpPr>
        <p:pic>
          <p:nvPicPr>
            <p:cNvPr id="112" name="Picture 84" descr="desktop_computer_stylized_medium">
              <a:extLst>
                <a:ext uri="{FF2B5EF4-FFF2-40B4-BE49-F238E27FC236}">
                  <a16:creationId xmlns:a16="http://schemas.microsoft.com/office/drawing/2014/main" id="{84119354-B347-3240-8A47-9B56540D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85">
              <a:extLst>
                <a:ext uri="{FF2B5EF4-FFF2-40B4-BE49-F238E27FC236}">
                  <a16:creationId xmlns:a16="http://schemas.microsoft.com/office/drawing/2014/main" id="{8CC47AE7-EF7A-D54F-96D6-26C222D4F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9C4422EF-C252-1145-92D8-74A11BEA28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9763" y="1536023"/>
            <a:ext cx="641350" cy="558800"/>
            <a:chOff x="-44" y="1473"/>
            <a:chExt cx="981" cy="1105"/>
          </a:xfrm>
        </p:grpSpPr>
        <p:pic>
          <p:nvPicPr>
            <p:cNvPr id="115" name="Picture 88" descr="desktop_computer_stylized_medium">
              <a:extLst>
                <a:ext uri="{FF2B5EF4-FFF2-40B4-BE49-F238E27FC236}">
                  <a16:creationId xmlns:a16="http://schemas.microsoft.com/office/drawing/2014/main" id="{3A21162C-4ABF-5B4D-B741-3AA5F44AD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8790702D-4218-6844-AB6C-19506FCB0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5150C92F-F48E-A84A-9BF4-E37FE68035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14050" y="2815548"/>
            <a:ext cx="641350" cy="558800"/>
            <a:chOff x="-44" y="1473"/>
            <a:chExt cx="981" cy="1105"/>
          </a:xfrm>
        </p:grpSpPr>
        <p:pic>
          <p:nvPicPr>
            <p:cNvPr id="118" name="Picture 91" descr="desktop_computer_stylized_medium">
              <a:extLst>
                <a:ext uri="{FF2B5EF4-FFF2-40B4-BE49-F238E27FC236}">
                  <a16:creationId xmlns:a16="http://schemas.microsoft.com/office/drawing/2014/main" id="{EFC7BB82-D0BA-FF48-BCED-67929C19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12216D8-CF55-8E49-93DB-7771EC121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93">
            <a:extLst>
              <a:ext uri="{FF2B5EF4-FFF2-40B4-BE49-F238E27FC236}">
                <a16:creationId xmlns:a16="http://schemas.microsoft.com/office/drawing/2014/main" id="{737C2567-35F0-FD42-AC57-E3D8F89E42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15500" y="4339548"/>
            <a:ext cx="641350" cy="558800"/>
            <a:chOff x="-44" y="1473"/>
            <a:chExt cx="981" cy="1105"/>
          </a:xfrm>
        </p:grpSpPr>
        <p:pic>
          <p:nvPicPr>
            <p:cNvPr id="121" name="Picture 94" descr="desktop_computer_stylized_medium">
              <a:extLst>
                <a:ext uri="{FF2B5EF4-FFF2-40B4-BE49-F238E27FC236}">
                  <a16:creationId xmlns:a16="http://schemas.microsoft.com/office/drawing/2014/main" id="{1C8D42B4-68A5-5A41-9961-FA7E0721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F4363C98-80EE-9645-8C79-355EF0EF3B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3" name="Group 96">
            <a:extLst>
              <a:ext uri="{FF2B5EF4-FFF2-40B4-BE49-F238E27FC236}">
                <a16:creationId xmlns:a16="http://schemas.microsoft.com/office/drawing/2014/main" id="{32AAD107-7119-2240-A3B7-72F4CCB7B2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1863" y="4380823"/>
            <a:ext cx="641350" cy="558800"/>
            <a:chOff x="-44" y="1473"/>
            <a:chExt cx="981" cy="1105"/>
          </a:xfrm>
        </p:grpSpPr>
        <p:pic>
          <p:nvPicPr>
            <p:cNvPr id="124" name="Picture 97" descr="desktop_computer_stylized_medium">
              <a:extLst>
                <a:ext uri="{FF2B5EF4-FFF2-40B4-BE49-F238E27FC236}">
                  <a16:creationId xmlns:a16="http://schemas.microsoft.com/office/drawing/2014/main" id="{FCC6FBDB-2C4D-F445-9734-8B3341F22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A19AAE9-A155-8743-989B-46EA585FA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698824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05979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1529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6"/>
            <a:ext cx="5504825" cy="2215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What’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a subnet ?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 interfaces that can physically reach each other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without passing through an intervening router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BF6DCAC-843D-3745-A7E3-15A8AB8BE438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FED2BF4-CE70-1348-8E9F-782B4E45CDA9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621971-34E0-CC48-A19B-037E3093111E}"/>
              </a:ext>
            </a:extLst>
          </p:cNvPr>
          <p:cNvGrpSpPr/>
          <p:nvPr/>
        </p:nvGrpSpPr>
        <p:grpSpPr>
          <a:xfrm>
            <a:off x="9053641" y="2438501"/>
            <a:ext cx="632991" cy="30093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FB98C3C-BD15-1E4E-8161-5771358A56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CCEC270-4E3D-3340-AFF2-3620AE4874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728EBC2-F374-244F-8DF6-ECD78FFF8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7FC2F874-C457-C14E-83DC-0F8852485FD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9F755-13C4-CD49-A357-AE486E655D3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5A8F28-09DA-664C-9D32-7EA01040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ECA3380-F117-EF47-A645-2BCD02B473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6" name="Text Box 56">
            <a:extLst>
              <a:ext uri="{FF2B5EF4-FFF2-40B4-BE49-F238E27FC236}">
                <a16:creationId xmlns:a16="http://schemas.microsoft.com/office/drawing/2014/main" id="{B04BC199-4923-444E-942F-BE2C9E1E7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084" y="5139102"/>
            <a:ext cx="3724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 consisting of 3 subnets</a:t>
            </a: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822ACC87-727D-F940-A3A4-2EF4866EA13E}"/>
              </a:ext>
            </a:extLst>
          </p:cNvPr>
          <p:cNvSpPr txBox="1">
            <a:spLocks noChangeArrowheads="1"/>
          </p:cNvSpPr>
          <p:nvPr/>
        </p:nvSpPr>
        <p:spPr>
          <a:xfrm>
            <a:off x="923879" y="3718261"/>
            <a:ext cx="6050358" cy="266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 addresses have structure: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subnet part: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devices in same subnet have common high order bits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part: remaining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low order bits 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EA981E4D-2FB9-F04E-A3CD-C63BFC66A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6FC3-7DD0-8D48-A73C-1EC08DB3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Network layer: our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3EDA-C355-9A48-9A7B-13CAE9D0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2572"/>
            <a:ext cx="5181600" cy="4698465"/>
          </a:xfrm>
        </p:spPr>
        <p:txBody>
          <a:bodyPr>
            <a:normAutofit/>
          </a:bodyPr>
          <a:lstStyle/>
          <a:p>
            <a:pPr marL="342900" indent="-212725">
              <a:buFont typeface="Wingdings" charset="2"/>
              <a:buChar char="§"/>
              <a:defRPr/>
            </a:pPr>
            <a:r>
              <a:rPr lang="en-US" sz="3200" dirty="0"/>
              <a:t>understand principles behind network layer services, focusing on data plane: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network layer service models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forwarding versus routing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how a router works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addressing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generalized forwarding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Internet architecture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A4EEF-90EE-424B-9F5F-D32E647E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2573"/>
            <a:ext cx="5584371" cy="4351338"/>
          </a:xfrm>
        </p:spPr>
        <p:txBody>
          <a:bodyPr>
            <a:normAutofit/>
          </a:bodyPr>
          <a:lstStyle/>
          <a:p>
            <a:pPr marL="407988" indent="-277813"/>
            <a:r>
              <a:rPr lang="en-US" sz="3200" dirty="0"/>
              <a:t>instantiation, implementation in the Internet</a:t>
            </a:r>
          </a:p>
          <a:p>
            <a:pPr lvl="1"/>
            <a:r>
              <a:rPr lang="en-US" sz="2800" dirty="0"/>
              <a:t>IP protocol</a:t>
            </a:r>
          </a:p>
          <a:p>
            <a:pPr lvl="1"/>
            <a:r>
              <a:rPr lang="en-US" sz="2800" dirty="0" smtClean="0"/>
              <a:t>Network Address Translation (NAT)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0DE33-80BA-7C4C-A2DC-16FEA33E2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698824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05979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1529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5"/>
            <a:ext cx="5504825" cy="4986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Recipe for defining subnets: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detach each interface from its host or router, creating “islands” of isolated networks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isolated network is called a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BF6DCAC-843D-3745-A7E3-15A8AB8BE438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FED2BF4-CE70-1348-8E9F-782B4E45CDA9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83105E2-3EAE-884F-AE2D-429232EDEC1E}"/>
              </a:ext>
            </a:extLst>
          </p:cNvPr>
          <p:cNvGrpSpPr/>
          <p:nvPr/>
        </p:nvGrpSpPr>
        <p:grpSpPr>
          <a:xfrm>
            <a:off x="7112000" y="1378861"/>
            <a:ext cx="4343400" cy="3560762"/>
            <a:chOff x="7112000" y="1378861"/>
            <a:chExt cx="4343400" cy="3560762"/>
          </a:xfrm>
        </p:grpSpPr>
        <p:grpSp>
          <p:nvGrpSpPr>
            <p:cNvPr id="105" name="Group 73">
              <a:extLst>
                <a:ext uri="{FF2B5EF4-FFF2-40B4-BE49-F238E27FC236}">
                  <a16:creationId xmlns:a16="http://schemas.microsoft.com/office/drawing/2014/main" id="{BEA334FB-481B-E049-A8E8-9D0AC1C04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6763" y="1378861"/>
              <a:ext cx="641350" cy="558800"/>
              <a:chOff x="-44" y="1473"/>
              <a:chExt cx="981" cy="1105"/>
            </a:xfrm>
          </p:grpSpPr>
          <p:pic>
            <p:nvPicPr>
              <p:cNvPr id="106" name="Picture 74" descr="desktop_computer_stylized_medium">
                <a:extLst>
                  <a:ext uri="{FF2B5EF4-FFF2-40B4-BE49-F238E27FC236}">
                    <a16:creationId xmlns:a16="http://schemas.microsoft.com/office/drawing/2014/main" id="{0FB216A8-4F98-AA46-B532-32518B83E6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75">
                <a:extLst>
                  <a:ext uri="{FF2B5EF4-FFF2-40B4-BE49-F238E27FC236}">
                    <a16:creationId xmlns:a16="http://schemas.microsoft.com/office/drawing/2014/main" id="{871AC4D7-8642-7D44-9317-417B5F8F85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8" name="Group 80">
              <a:extLst>
                <a:ext uri="{FF2B5EF4-FFF2-40B4-BE49-F238E27FC236}">
                  <a16:creationId xmlns:a16="http://schemas.microsoft.com/office/drawing/2014/main" id="{0EF95EC3-C2D4-9E4C-9521-F92B5B88A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2000" y="1977348"/>
              <a:ext cx="641350" cy="558800"/>
              <a:chOff x="-44" y="1473"/>
              <a:chExt cx="981" cy="1105"/>
            </a:xfrm>
          </p:grpSpPr>
          <p:pic>
            <p:nvPicPr>
              <p:cNvPr id="109" name="Picture 81" descr="desktop_computer_stylized_medium">
                <a:extLst>
                  <a:ext uri="{FF2B5EF4-FFF2-40B4-BE49-F238E27FC236}">
                    <a16:creationId xmlns:a16="http://schemas.microsoft.com/office/drawing/2014/main" id="{BE8FC295-C7B7-C84A-9639-AAA684958A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31D155CD-E402-954B-8FA1-5955CB0585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" name="Group 83">
              <a:extLst>
                <a:ext uri="{FF2B5EF4-FFF2-40B4-BE49-F238E27FC236}">
                  <a16:creationId xmlns:a16="http://schemas.microsoft.com/office/drawing/2014/main" id="{BF765BCF-419D-4F4C-A66F-45A7F9698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0575" y="2586948"/>
              <a:ext cx="641350" cy="558800"/>
              <a:chOff x="-44" y="1473"/>
              <a:chExt cx="981" cy="1105"/>
            </a:xfrm>
          </p:grpSpPr>
          <p:pic>
            <p:nvPicPr>
              <p:cNvPr id="112" name="Picture 84" descr="desktop_computer_stylized_medium">
                <a:extLst>
                  <a:ext uri="{FF2B5EF4-FFF2-40B4-BE49-F238E27FC236}">
                    <a16:creationId xmlns:a16="http://schemas.microsoft.com/office/drawing/2014/main" id="{84119354-B347-3240-8A47-9B56540D78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8CC47AE7-EF7A-D54F-96D6-26C222D4F8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4" name="Group 87">
              <a:extLst>
                <a:ext uri="{FF2B5EF4-FFF2-40B4-BE49-F238E27FC236}">
                  <a16:creationId xmlns:a16="http://schemas.microsoft.com/office/drawing/2014/main" id="{9C4422EF-C252-1145-92D8-74A11BEA28D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99763" y="1536023"/>
              <a:ext cx="641350" cy="558800"/>
              <a:chOff x="-44" y="1473"/>
              <a:chExt cx="981" cy="1105"/>
            </a:xfrm>
          </p:grpSpPr>
          <p:pic>
            <p:nvPicPr>
              <p:cNvPr id="115" name="Picture 88" descr="desktop_computer_stylized_medium">
                <a:extLst>
                  <a:ext uri="{FF2B5EF4-FFF2-40B4-BE49-F238E27FC236}">
                    <a16:creationId xmlns:a16="http://schemas.microsoft.com/office/drawing/2014/main" id="{3A21162C-4ABF-5B4D-B741-3AA5F44ADB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6" name="Freeform 89">
                <a:extLst>
                  <a:ext uri="{FF2B5EF4-FFF2-40B4-BE49-F238E27FC236}">
                    <a16:creationId xmlns:a16="http://schemas.microsoft.com/office/drawing/2014/main" id="{8790702D-4218-6844-AB6C-19506FCB03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7" name="Group 90">
              <a:extLst>
                <a:ext uri="{FF2B5EF4-FFF2-40B4-BE49-F238E27FC236}">
                  <a16:creationId xmlns:a16="http://schemas.microsoft.com/office/drawing/2014/main" id="{5150C92F-F48E-A84A-9BF4-E37FE68035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814050" y="2815548"/>
              <a:ext cx="641350" cy="558800"/>
              <a:chOff x="-44" y="1473"/>
              <a:chExt cx="981" cy="1105"/>
            </a:xfrm>
          </p:grpSpPr>
          <p:pic>
            <p:nvPicPr>
              <p:cNvPr id="118" name="Picture 91" descr="desktop_computer_stylized_medium">
                <a:extLst>
                  <a:ext uri="{FF2B5EF4-FFF2-40B4-BE49-F238E27FC236}">
                    <a16:creationId xmlns:a16="http://schemas.microsoft.com/office/drawing/2014/main" id="{EFC7BB82-D0BA-FF48-BCED-67929C19E4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" name="Freeform 92">
                <a:extLst>
                  <a:ext uri="{FF2B5EF4-FFF2-40B4-BE49-F238E27FC236}">
                    <a16:creationId xmlns:a16="http://schemas.microsoft.com/office/drawing/2014/main" id="{812216D8-CF55-8E49-93DB-7771EC121C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0" name="Group 93">
              <a:extLst>
                <a:ext uri="{FF2B5EF4-FFF2-40B4-BE49-F238E27FC236}">
                  <a16:creationId xmlns:a16="http://schemas.microsoft.com/office/drawing/2014/main" id="{737C2567-35F0-FD42-AC57-E3D8F89E42E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715500" y="4339548"/>
              <a:ext cx="641350" cy="558800"/>
              <a:chOff x="-44" y="1473"/>
              <a:chExt cx="981" cy="1105"/>
            </a:xfrm>
          </p:grpSpPr>
          <p:pic>
            <p:nvPicPr>
              <p:cNvPr id="121" name="Picture 94" descr="desktop_computer_stylized_medium">
                <a:extLst>
                  <a:ext uri="{FF2B5EF4-FFF2-40B4-BE49-F238E27FC236}">
                    <a16:creationId xmlns:a16="http://schemas.microsoft.com/office/drawing/2014/main" id="{1C8D42B4-68A5-5A41-9961-FA7E0721D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" name="Freeform 95">
                <a:extLst>
                  <a:ext uri="{FF2B5EF4-FFF2-40B4-BE49-F238E27FC236}">
                    <a16:creationId xmlns:a16="http://schemas.microsoft.com/office/drawing/2014/main" id="{F4363C98-80EE-9645-8C79-355EF0EF3B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3" name="Group 96">
              <a:extLst>
                <a:ext uri="{FF2B5EF4-FFF2-40B4-BE49-F238E27FC236}">
                  <a16:creationId xmlns:a16="http://schemas.microsoft.com/office/drawing/2014/main" id="{32AAD107-7119-2240-A3B7-72F4CCB7B2B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1863" y="4380823"/>
              <a:ext cx="641350" cy="558800"/>
              <a:chOff x="-44" y="1473"/>
              <a:chExt cx="981" cy="1105"/>
            </a:xfrm>
          </p:grpSpPr>
          <p:pic>
            <p:nvPicPr>
              <p:cNvPr id="124" name="Picture 97" descr="desktop_computer_stylized_medium">
                <a:extLst>
                  <a:ext uri="{FF2B5EF4-FFF2-40B4-BE49-F238E27FC236}">
                    <a16:creationId xmlns:a16="http://schemas.microsoft.com/office/drawing/2014/main" id="{FCC6FBDB-2C4D-F445-9734-8B3341F221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5" name="Freeform 98">
                <a:extLst>
                  <a:ext uri="{FF2B5EF4-FFF2-40B4-BE49-F238E27FC236}">
                    <a16:creationId xmlns:a16="http://schemas.microsoft.com/office/drawing/2014/main" id="{1A19AAE9-A155-8743-989B-46EA585FAA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7621971-34E0-CC48-A19B-037E3093111E}"/>
                </a:ext>
              </a:extLst>
            </p:cNvPr>
            <p:cNvGrpSpPr/>
            <p:nvPr/>
          </p:nvGrpSpPr>
          <p:grpSpPr>
            <a:xfrm>
              <a:off x="9053641" y="2438501"/>
              <a:ext cx="632991" cy="300938"/>
              <a:chOff x="7493876" y="2774731"/>
              <a:chExt cx="1481958" cy="894622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6FB98C3C-BD15-1E4E-8161-5771358A56F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CCEC270-4E3D-3340-AFF2-3620AE4874F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6728EBC2-F374-244F-8DF6-ECD78FFF853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7FC2F874-C457-C14E-83DC-0F8852485FD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8029F755-13C4-CD49-A357-AE486E655D3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3A5A8F28-09DA-664C-9D32-7EA01040A2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2ECA3380-F117-EF47-A645-2BCD02B473A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2" name="Text Box 61">
            <a:extLst>
              <a:ext uri="{FF2B5EF4-FFF2-40B4-BE49-F238E27FC236}">
                <a16:creationId xmlns:a16="http://schemas.microsoft.com/office/drawing/2014/main" id="{7450CD71-0D9C-984C-A299-445FA3B3E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921" y="5092127"/>
            <a:ext cx="58637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subnet mask: /24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(high-order 24 bits: subnet part of IP address)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6CE07F-517D-D649-BF67-8C5DA464C516}"/>
              </a:ext>
            </a:extLst>
          </p:cNvPr>
          <p:cNvGrpSpPr/>
          <p:nvPr/>
        </p:nvGrpSpPr>
        <p:grpSpPr>
          <a:xfrm>
            <a:off x="6239437" y="3859589"/>
            <a:ext cx="2574780" cy="707886"/>
            <a:chOff x="6239437" y="3859589"/>
            <a:chExt cx="2574780" cy="707886"/>
          </a:xfrm>
        </p:grpSpPr>
        <p:sp>
          <p:nvSpPr>
            <p:cNvPr id="64" name="Text Box 193">
              <a:extLst>
                <a:ext uri="{FF2B5EF4-FFF2-40B4-BE49-F238E27FC236}">
                  <a16:creationId xmlns:a16="http://schemas.microsoft.com/office/drawing/2014/main" id="{B341E022-809C-9E40-A0E3-3806FF4B1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9437" y="3859589"/>
              <a:ext cx="160813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223.1.3.0/24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EDDBC1-46EB-B24C-ABD2-2797AD0BA288}"/>
                </a:ext>
              </a:extLst>
            </p:cNvPr>
            <p:cNvCxnSpPr/>
            <p:nvPr/>
          </p:nvCxnSpPr>
          <p:spPr>
            <a:xfrm>
              <a:off x="7794885" y="4062334"/>
              <a:ext cx="1019332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4FCA67-63DE-A64A-89C3-5E342AE7599A}"/>
              </a:ext>
            </a:extLst>
          </p:cNvPr>
          <p:cNvGrpSpPr/>
          <p:nvPr/>
        </p:nvGrpSpPr>
        <p:grpSpPr>
          <a:xfrm>
            <a:off x="7255489" y="607842"/>
            <a:ext cx="2491388" cy="1475790"/>
            <a:chOff x="7255489" y="607842"/>
            <a:chExt cx="2491388" cy="1475790"/>
          </a:xfrm>
        </p:grpSpPr>
        <p:sp>
          <p:nvSpPr>
            <p:cNvPr id="68" name="Text Box 191">
              <a:extLst>
                <a:ext uri="{FF2B5EF4-FFF2-40B4-BE49-F238E27FC236}">
                  <a16:creationId xmlns:a16="http://schemas.microsoft.com/office/drawing/2014/main" id="{C380DA30-290E-7D46-8D2C-61FF9FCC9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5489" y="607842"/>
              <a:ext cx="2491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 223.1.1.0/24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6E8DEE4-EB84-5C43-B29D-2451810BCA99}"/>
                </a:ext>
              </a:extLst>
            </p:cNvPr>
            <p:cNvCxnSpPr/>
            <p:nvPr/>
          </p:nvCxnSpPr>
          <p:spPr>
            <a:xfrm>
              <a:off x="8289561" y="944379"/>
              <a:ext cx="0" cy="11392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DEA9F-4F4C-914B-B7D0-5AA93608D0D4}"/>
              </a:ext>
            </a:extLst>
          </p:cNvPr>
          <p:cNvGrpSpPr/>
          <p:nvPr/>
        </p:nvGrpSpPr>
        <p:grpSpPr>
          <a:xfrm>
            <a:off x="9531133" y="1000631"/>
            <a:ext cx="2491388" cy="1475243"/>
            <a:chOff x="9531133" y="1000631"/>
            <a:chExt cx="2491388" cy="1475243"/>
          </a:xfrm>
        </p:grpSpPr>
        <p:sp>
          <p:nvSpPr>
            <p:cNvPr id="63" name="Text Box 192">
              <a:extLst>
                <a:ext uri="{FF2B5EF4-FFF2-40B4-BE49-F238E27FC236}">
                  <a16:creationId xmlns:a16="http://schemas.microsoft.com/office/drawing/2014/main" id="{30FD6D85-B71D-B84A-94A4-AB27D89C2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1133" y="1000631"/>
              <a:ext cx="2491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 223.1.2.0/24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F2C7676-1B9E-6D42-9EC4-80E440D8B177}"/>
                </a:ext>
              </a:extLst>
            </p:cNvPr>
            <p:cNvCxnSpPr/>
            <p:nvPr/>
          </p:nvCxnSpPr>
          <p:spPr>
            <a:xfrm>
              <a:off x="10630525" y="1336621"/>
              <a:ext cx="0" cy="11392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Slide Number Placeholder 3">
            <a:extLst>
              <a:ext uri="{FF2B5EF4-FFF2-40B4-BE49-F238E27FC236}">
                <a16:creationId xmlns:a16="http://schemas.microsoft.com/office/drawing/2014/main" id="{FFB91F34-0D24-7E4B-BB9F-5412CC114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3643859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1015714" y="1485533"/>
            <a:ext cx="2992759" cy="2827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 are the subnets?</a:t>
            </a:r>
          </a:p>
          <a:p>
            <a:pPr marL="473075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/24 subnet addresses?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Freeform 2">
            <a:extLst>
              <a:ext uri="{FF2B5EF4-FFF2-40B4-BE49-F238E27FC236}">
                <a16:creationId xmlns:a16="http://schemas.microsoft.com/office/drawing/2014/main" id="{AAAD98F7-32F1-BF4B-98CB-45DEB61CE5A7}"/>
              </a:ext>
            </a:extLst>
          </p:cNvPr>
          <p:cNvSpPr>
            <a:spLocks/>
          </p:cNvSpPr>
          <p:nvPr/>
        </p:nvSpPr>
        <p:spPr bwMode="auto">
          <a:xfrm>
            <a:off x="7898119" y="2985309"/>
            <a:ext cx="1268413" cy="1463675"/>
          </a:xfrm>
          <a:custGeom>
            <a:avLst/>
            <a:gdLst>
              <a:gd name="T0" fmla="*/ 2147483647 w 799"/>
              <a:gd name="T1" fmla="*/ 2147483647 h 922"/>
              <a:gd name="T2" fmla="*/ 2147483647 w 799"/>
              <a:gd name="T3" fmla="*/ 2147483647 h 922"/>
              <a:gd name="T4" fmla="*/ 2147483647 w 799"/>
              <a:gd name="T5" fmla="*/ 2147483647 h 922"/>
              <a:gd name="T6" fmla="*/ 2147483647 w 799"/>
              <a:gd name="T7" fmla="*/ 2147483647 h 922"/>
              <a:gd name="T8" fmla="*/ 2147483647 w 799"/>
              <a:gd name="T9" fmla="*/ 2147483647 h 922"/>
              <a:gd name="T10" fmla="*/ 2147483647 w 799"/>
              <a:gd name="T11" fmla="*/ 0 h 922"/>
              <a:gd name="T12" fmla="*/ 2147483647 w 799"/>
              <a:gd name="T13" fmla="*/ 2147483647 h 9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9"/>
              <a:gd name="T22" fmla="*/ 0 h 922"/>
              <a:gd name="T23" fmla="*/ 799 w 799"/>
              <a:gd name="T24" fmla="*/ 922 h 9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9" h="922">
                <a:moveTo>
                  <a:pt x="6" y="66"/>
                </a:moveTo>
                <a:cubicBezTo>
                  <a:pt x="13" y="117"/>
                  <a:pt x="234" y="314"/>
                  <a:pt x="341" y="446"/>
                </a:cubicBezTo>
                <a:cubicBezTo>
                  <a:pt x="448" y="578"/>
                  <a:pt x="577" y="794"/>
                  <a:pt x="648" y="858"/>
                </a:cubicBezTo>
                <a:cubicBezTo>
                  <a:pt x="719" y="922"/>
                  <a:pt x="799" y="912"/>
                  <a:pt x="768" y="828"/>
                </a:cubicBezTo>
                <a:cubicBezTo>
                  <a:pt x="737" y="744"/>
                  <a:pt x="581" y="492"/>
                  <a:pt x="463" y="354"/>
                </a:cubicBezTo>
                <a:cubicBezTo>
                  <a:pt x="345" y="216"/>
                  <a:pt x="136" y="48"/>
                  <a:pt x="60" y="0"/>
                </a:cubicBezTo>
                <a:cubicBezTo>
                  <a:pt x="25" y="47"/>
                  <a:pt x="0" y="15"/>
                  <a:pt x="6" y="6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 3">
            <a:extLst>
              <a:ext uri="{FF2B5EF4-FFF2-40B4-BE49-F238E27FC236}">
                <a16:creationId xmlns:a16="http://schemas.microsoft.com/office/drawing/2014/main" id="{6488F527-6BB3-D24E-8C51-EEDC124AD307}"/>
              </a:ext>
            </a:extLst>
          </p:cNvPr>
          <p:cNvSpPr>
            <a:spLocks/>
          </p:cNvSpPr>
          <p:nvPr/>
        </p:nvSpPr>
        <p:spPr bwMode="auto">
          <a:xfrm>
            <a:off x="6699842" y="4496609"/>
            <a:ext cx="2098623" cy="361221"/>
          </a:xfrm>
          <a:custGeom>
            <a:avLst/>
            <a:gdLst>
              <a:gd name="T0" fmla="*/ 2147483647 w 1422"/>
              <a:gd name="T1" fmla="*/ 2147483647 h 206"/>
              <a:gd name="T2" fmla="*/ 2147483647 w 1422"/>
              <a:gd name="T3" fmla="*/ 2147483647 h 206"/>
              <a:gd name="T4" fmla="*/ 2147483647 w 1422"/>
              <a:gd name="T5" fmla="*/ 2147483647 h 206"/>
              <a:gd name="T6" fmla="*/ 2147483647 w 1422"/>
              <a:gd name="T7" fmla="*/ 2147483647 h 206"/>
              <a:gd name="T8" fmla="*/ 2147483647 w 1422"/>
              <a:gd name="T9" fmla="*/ 2147483647 h 206"/>
              <a:gd name="T10" fmla="*/ 2147483647 w 1422"/>
              <a:gd name="T11" fmla="*/ 2147483647 h 206"/>
              <a:gd name="T12" fmla="*/ 2147483647 w 1422"/>
              <a:gd name="T13" fmla="*/ 2147483647 h 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22"/>
              <a:gd name="T22" fmla="*/ 0 h 206"/>
              <a:gd name="T23" fmla="*/ 1422 w 1422"/>
              <a:gd name="T24" fmla="*/ 206 h 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22" h="206">
                <a:moveTo>
                  <a:pt x="42" y="176"/>
                </a:moveTo>
                <a:cubicBezTo>
                  <a:pt x="84" y="206"/>
                  <a:pt x="437" y="167"/>
                  <a:pt x="641" y="166"/>
                </a:cubicBezTo>
                <a:cubicBezTo>
                  <a:pt x="845" y="165"/>
                  <a:pt x="1153" y="192"/>
                  <a:pt x="1266" y="170"/>
                </a:cubicBezTo>
                <a:cubicBezTo>
                  <a:pt x="1379" y="148"/>
                  <a:pt x="1422" y="58"/>
                  <a:pt x="1320" y="32"/>
                </a:cubicBezTo>
                <a:cubicBezTo>
                  <a:pt x="1218" y="6"/>
                  <a:pt x="869" y="15"/>
                  <a:pt x="657" y="14"/>
                </a:cubicBezTo>
                <a:cubicBezTo>
                  <a:pt x="445" y="13"/>
                  <a:pt x="147" y="0"/>
                  <a:pt x="45" y="27"/>
                </a:cubicBezTo>
                <a:cubicBezTo>
                  <a:pt x="56" y="84"/>
                  <a:pt x="0" y="146"/>
                  <a:pt x="42" y="17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4">
            <a:extLst>
              <a:ext uri="{FF2B5EF4-FFF2-40B4-BE49-F238E27FC236}">
                <a16:creationId xmlns:a16="http://schemas.microsoft.com/office/drawing/2014/main" id="{BB5B858F-E6BD-CD40-8B14-32C4CBF3D8BB}"/>
              </a:ext>
            </a:extLst>
          </p:cNvPr>
          <p:cNvSpPr>
            <a:spLocks/>
          </p:cNvSpPr>
          <p:nvPr/>
        </p:nvSpPr>
        <p:spPr bwMode="auto">
          <a:xfrm>
            <a:off x="6345544" y="2909109"/>
            <a:ext cx="1158875" cy="1547813"/>
          </a:xfrm>
          <a:custGeom>
            <a:avLst/>
            <a:gdLst>
              <a:gd name="T0" fmla="*/ 2147483647 w 730"/>
              <a:gd name="T1" fmla="*/ 2147483647 h 975"/>
              <a:gd name="T2" fmla="*/ 2147483647 w 730"/>
              <a:gd name="T3" fmla="*/ 2147483647 h 975"/>
              <a:gd name="T4" fmla="*/ 2147483647 w 730"/>
              <a:gd name="T5" fmla="*/ 2147483647 h 975"/>
              <a:gd name="T6" fmla="*/ 2147483647 w 730"/>
              <a:gd name="T7" fmla="*/ 2147483647 h 975"/>
              <a:gd name="T8" fmla="*/ 2147483647 w 730"/>
              <a:gd name="T9" fmla="*/ 2147483647 h 975"/>
              <a:gd name="T10" fmla="*/ 0 w 730"/>
              <a:gd name="T11" fmla="*/ 2147483647 h 975"/>
              <a:gd name="T12" fmla="*/ 2147483647 w 730"/>
              <a:gd name="T13" fmla="*/ 2147483647 h 9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975"/>
              <a:gd name="T23" fmla="*/ 730 w 730"/>
              <a:gd name="T24" fmla="*/ 975 h 9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975">
                <a:moveTo>
                  <a:pt x="157" y="952"/>
                </a:moveTo>
                <a:cubicBezTo>
                  <a:pt x="272" y="930"/>
                  <a:pt x="357" y="644"/>
                  <a:pt x="462" y="498"/>
                </a:cubicBezTo>
                <a:cubicBezTo>
                  <a:pt x="554" y="363"/>
                  <a:pt x="686" y="220"/>
                  <a:pt x="708" y="144"/>
                </a:cubicBezTo>
                <a:cubicBezTo>
                  <a:pt x="730" y="68"/>
                  <a:pt x="654" y="0"/>
                  <a:pt x="594" y="42"/>
                </a:cubicBezTo>
                <a:cubicBezTo>
                  <a:pt x="534" y="84"/>
                  <a:pt x="447" y="253"/>
                  <a:pt x="348" y="396"/>
                </a:cubicBezTo>
                <a:cubicBezTo>
                  <a:pt x="249" y="539"/>
                  <a:pt x="32" y="807"/>
                  <a:pt x="0" y="900"/>
                </a:cubicBezTo>
                <a:cubicBezTo>
                  <a:pt x="53" y="924"/>
                  <a:pt x="43" y="975"/>
                  <a:pt x="157" y="952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5">
            <a:extLst>
              <a:ext uri="{FF2B5EF4-FFF2-40B4-BE49-F238E27FC236}">
                <a16:creationId xmlns:a16="http://schemas.microsoft.com/office/drawing/2014/main" id="{75589C7B-69B2-8940-9517-2C5A1E5A6E79}"/>
              </a:ext>
            </a:extLst>
          </p:cNvPr>
          <p:cNvSpPr>
            <a:spLocks/>
          </p:cNvSpPr>
          <p:nvPr/>
        </p:nvSpPr>
        <p:spPr bwMode="auto">
          <a:xfrm rot="5265760">
            <a:off x="7334817" y="866004"/>
            <a:ext cx="1078238" cy="216217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Line 14">
            <a:extLst>
              <a:ext uri="{FF2B5EF4-FFF2-40B4-BE49-F238E27FC236}">
                <a16:creationId xmlns:a16="http://schemas.microsoft.com/office/drawing/2014/main" id="{A27AACF9-29AB-1F42-A979-89DBCB8DCB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9357" y="1956609"/>
            <a:ext cx="3175" cy="592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 Box 15">
            <a:extLst>
              <a:ext uri="{FF2B5EF4-FFF2-40B4-BE49-F238E27FC236}">
                <a16:creationId xmlns:a16="http://schemas.microsoft.com/office/drawing/2014/main" id="{86ABE5DC-F743-3B4F-90D0-2B2BE524A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456" y="140389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" name="Rectangle 16">
            <a:extLst>
              <a:ext uri="{FF2B5EF4-FFF2-40B4-BE49-F238E27FC236}">
                <a16:creationId xmlns:a16="http://schemas.microsoft.com/office/drawing/2014/main" id="{8DA80CA3-4BFA-544E-B250-26C540FFA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572" y="2218547"/>
            <a:ext cx="309562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" name="Text Box 17">
            <a:extLst>
              <a:ext uri="{FF2B5EF4-FFF2-40B4-BE49-F238E27FC236}">
                <a16:creationId xmlns:a16="http://schemas.microsoft.com/office/drawing/2014/main" id="{BE68A712-57FB-6F4C-A3FB-152525A06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846" y="2127679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" name="Text Box 18">
            <a:extLst>
              <a:ext uri="{FF2B5EF4-FFF2-40B4-BE49-F238E27FC236}">
                <a16:creationId xmlns:a16="http://schemas.microsoft.com/office/drawing/2014/main" id="{9676552A-43A0-714A-AEA1-0C4E2D4C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925" y="1514459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" name="Freeform 19">
            <a:extLst>
              <a:ext uri="{FF2B5EF4-FFF2-40B4-BE49-F238E27FC236}">
                <a16:creationId xmlns:a16="http://schemas.microsoft.com/office/drawing/2014/main" id="{CCFF2B55-E38D-3247-9770-7C4658805194}"/>
              </a:ext>
            </a:extLst>
          </p:cNvPr>
          <p:cNvSpPr>
            <a:spLocks/>
          </p:cNvSpPr>
          <p:nvPr/>
        </p:nvSpPr>
        <p:spPr bwMode="auto">
          <a:xfrm>
            <a:off x="5405744" y="4847609"/>
            <a:ext cx="1539875" cy="1070265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Line 34">
            <a:extLst>
              <a:ext uri="{FF2B5EF4-FFF2-40B4-BE49-F238E27FC236}">
                <a16:creationId xmlns:a16="http://schemas.microsoft.com/office/drawing/2014/main" id="{5BEBE0C0-602D-CA47-91CB-81EACE749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1394" y="4833159"/>
            <a:ext cx="7938" cy="561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ext Box 40">
            <a:extLst>
              <a:ext uri="{FF2B5EF4-FFF2-40B4-BE49-F238E27FC236}">
                <a16:creationId xmlns:a16="http://schemas.microsoft.com/office/drawing/2014/main" id="{EFBEBACC-6C23-394B-9616-85081FAC0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633" y="5561966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" name="Rectangle 42">
            <a:extLst>
              <a:ext uri="{FF2B5EF4-FFF2-40B4-BE49-F238E27FC236}">
                <a16:creationId xmlns:a16="http://schemas.microsoft.com/office/drawing/2014/main" id="{4463C3B6-3442-A848-96F8-45BDEAD65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914" y="4958572"/>
            <a:ext cx="128587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" name="Text Box 43">
            <a:extLst>
              <a:ext uri="{FF2B5EF4-FFF2-40B4-BE49-F238E27FC236}">
                <a16:creationId xmlns:a16="http://schemas.microsoft.com/office/drawing/2014/main" id="{0DD50976-05F4-7849-BC93-4C4F6CC58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7277" y="487598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223.1.2.6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" name="Freeform 45">
            <a:extLst>
              <a:ext uri="{FF2B5EF4-FFF2-40B4-BE49-F238E27FC236}">
                <a16:creationId xmlns:a16="http://schemas.microsoft.com/office/drawing/2014/main" id="{2242FC36-42F5-C242-B9D7-9C37B5FAD3AB}"/>
              </a:ext>
            </a:extLst>
          </p:cNvPr>
          <p:cNvSpPr>
            <a:spLocks/>
          </p:cNvSpPr>
          <p:nvPr/>
        </p:nvSpPr>
        <p:spPr bwMode="auto">
          <a:xfrm>
            <a:off x="8423582" y="4858944"/>
            <a:ext cx="1539875" cy="1129777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Line 60">
            <a:extLst>
              <a:ext uri="{FF2B5EF4-FFF2-40B4-BE49-F238E27FC236}">
                <a16:creationId xmlns:a16="http://schemas.microsoft.com/office/drawing/2014/main" id="{6B24106E-72F9-F24A-B2D8-8555ACB90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0344" y="4852209"/>
            <a:ext cx="1588" cy="52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 Box 66">
            <a:extLst>
              <a:ext uri="{FF2B5EF4-FFF2-40B4-BE49-F238E27FC236}">
                <a16:creationId xmlns:a16="http://schemas.microsoft.com/office/drawing/2014/main" id="{23AF778F-58D8-8A4E-9DBF-1A23C3456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8446" y="575766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5" name="Text Box 67">
            <a:extLst>
              <a:ext uri="{FF2B5EF4-FFF2-40B4-BE49-F238E27FC236}">
                <a16:creationId xmlns:a16="http://schemas.microsoft.com/office/drawing/2014/main" id="{C3593735-4F8F-8145-8D53-54EE001CC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662" y="565938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6" name="Rectangle 68">
            <a:extLst>
              <a:ext uri="{FF2B5EF4-FFF2-40B4-BE49-F238E27FC236}">
                <a16:creationId xmlns:a16="http://schemas.microsoft.com/office/drawing/2014/main" id="{307F4518-61FD-6F49-B353-C72065084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607" y="4952222"/>
            <a:ext cx="128587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7" name="Text Box 69">
            <a:extLst>
              <a:ext uri="{FF2B5EF4-FFF2-40B4-BE49-F238E27FC236}">
                <a16:creationId xmlns:a16="http://schemas.microsoft.com/office/drawing/2014/main" id="{886AD721-E620-3744-9A4F-14D911065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888" y="4864398"/>
            <a:ext cx="1067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223.1.3.27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2" name="Text Box 86">
            <a:extLst>
              <a:ext uri="{FF2B5EF4-FFF2-40B4-BE49-F238E27FC236}">
                <a16:creationId xmlns:a16="http://schemas.microsoft.com/office/drawing/2014/main" id="{3F0DAD26-C5A6-A649-906B-10FDCAFA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232" y="55823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223.1.1.2</a:t>
            </a:r>
          </a:p>
        </p:txBody>
      </p:sp>
      <p:sp>
        <p:nvSpPr>
          <p:cNvPr id="143" name="Line 87">
            <a:extLst>
              <a:ext uri="{FF2B5EF4-FFF2-40B4-BE49-F238E27FC236}">
                <a16:creationId xmlns:a16="http://schemas.microsoft.com/office/drawing/2014/main" id="{F47550F3-7907-044F-86DE-F56147AC60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4119" y="2928159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Line 88">
            <a:extLst>
              <a:ext uri="{FF2B5EF4-FFF2-40B4-BE49-F238E27FC236}">
                <a16:creationId xmlns:a16="http://schemas.microsoft.com/office/drawing/2014/main" id="{EE6A5D44-6552-2043-ACBE-3134891144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88594" y="2909109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Line 89">
            <a:extLst>
              <a:ext uri="{FF2B5EF4-FFF2-40B4-BE49-F238E27FC236}">
                <a16:creationId xmlns:a16="http://schemas.microsoft.com/office/drawing/2014/main" id="{CBC592C5-3F61-4843-8C7F-5AE59C4808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4619" y="4671234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Box 90">
            <a:extLst>
              <a:ext uri="{FF2B5EF4-FFF2-40B4-BE49-F238E27FC236}">
                <a16:creationId xmlns:a16="http://schemas.microsoft.com/office/drawing/2014/main" id="{CFD1C51D-A458-6443-B0F5-946E54EC1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969" y="282179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223.1.7.2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9" name="Text Box 91">
            <a:extLst>
              <a:ext uri="{FF2B5EF4-FFF2-40B4-BE49-F238E27FC236}">
                <a16:creationId xmlns:a16="http://schemas.microsoft.com/office/drawing/2014/main" id="{F8EF7741-B8E7-0B4C-A5A4-FDEF5DDBC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294" y="410767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223.1.7.1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" name="Text Box 92">
            <a:extLst>
              <a:ext uri="{FF2B5EF4-FFF2-40B4-BE49-F238E27FC236}">
                <a16:creationId xmlns:a16="http://schemas.microsoft.com/office/drawing/2014/main" id="{F359ED7A-71A8-044C-9CEA-745EBF3D2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044" y="436484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223.1.8.2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Text Box 93">
            <a:extLst>
              <a:ext uri="{FF2B5EF4-FFF2-40B4-BE49-F238E27FC236}">
                <a16:creationId xmlns:a16="http://schemas.microsoft.com/office/drawing/2014/main" id="{DF8BBCE7-EB2F-F445-91D0-25BC1FEF2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269" y="436484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223.1.8.1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2" name="Text Box 94">
            <a:extLst>
              <a:ext uri="{FF2B5EF4-FFF2-40B4-BE49-F238E27FC236}">
                <a16:creationId xmlns:a16="http://schemas.microsoft.com/office/drawing/2014/main" id="{BB95AD39-A2CC-3846-8811-C2F30E962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1944" y="406957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223.1.9.1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" name="Text Box 95">
            <a:extLst>
              <a:ext uri="{FF2B5EF4-FFF2-40B4-BE49-F238E27FC236}">
                <a16:creationId xmlns:a16="http://schemas.microsoft.com/office/drawing/2014/main" id="{B3DB2C6D-56D0-A34E-9FEE-77AC692B7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719" y="283132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223.1.9.2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2A0FD3-CBB5-2343-99A4-E0BB72F75639}"/>
              </a:ext>
            </a:extLst>
          </p:cNvPr>
          <p:cNvCxnSpPr>
            <a:cxnSpLocks/>
          </p:cNvCxnSpPr>
          <p:nvPr/>
        </p:nvCxnSpPr>
        <p:spPr>
          <a:xfrm>
            <a:off x="7907727" y="1333593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3DAEE092-30DA-494C-AE90-7728B58690D0}"/>
              </a:ext>
            </a:extLst>
          </p:cNvPr>
          <p:cNvCxnSpPr>
            <a:cxnSpLocks/>
          </p:cNvCxnSpPr>
          <p:nvPr/>
        </p:nvCxnSpPr>
        <p:spPr>
          <a:xfrm>
            <a:off x="7077714" y="1391530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86C16F-8606-3B4A-BB18-E0F253FB3149}"/>
              </a:ext>
            </a:extLst>
          </p:cNvPr>
          <p:cNvCxnSpPr>
            <a:cxnSpLocks/>
          </p:cNvCxnSpPr>
          <p:nvPr/>
        </p:nvCxnSpPr>
        <p:spPr>
          <a:xfrm>
            <a:off x="8747817" y="1349966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0106E0D-D297-8345-A153-BA8DF38B54B6}"/>
              </a:ext>
            </a:extLst>
          </p:cNvPr>
          <p:cNvCxnSpPr>
            <a:cxnSpLocks/>
          </p:cNvCxnSpPr>
          <p:nvPr/>
        </p:nvCxnSpPr>
        <p:spPr>
          <a:xfrm>
            <a:off x="9721099" y="5845766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DBA2B390-640A-BF4F-B0C4-F7EEFDFF4607}"/>
              </a:ext>
            </a:extLst>
          </p:cNvPr>
          <p:cNvCxnSpPr>
            <a:cxnSpLocks/>
          </p:cNvCxnSpPr>
          <p:nvPr/>
        </p:nvCxnSpPr>
        <p:spPr>
          <a:xfrm>
            <a:off x="8855191" y="58319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52E8D2E3-F3B0-7C43-AED8-9F54D363C86C}"/>
              </a:ext>
            </a:extLst>
          </p:cNvPr>
          <p:cNvCxnSpPr>
            <a:cxnSpLocks/>
          </p:cNvCxnSpPr>
          <p:nvPr/>
        </p:nvCxnSpPr>
        <p:spPr>
          <a:xfrm>
            <a:off x="6527626" y="57176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91D6F8F-07FB-A848-ACDB-E5F5A82CB4D5}"/>
              </a:ext>
            </a:extLst>
          </p:cNvPr>
          <p:cNvCxnSpPr>
            <a:cxnSpLocks/>
          </p:cNvCxnSpPr>
          <p:nvPr/>
        </p:nvCxnSpPr>
        <p:spPr>
          <a:xfrm>
            <a:off x="5734453" y="57557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022FF-D8F0-934B-89EC-002E67A42DFB}"/>
              </a:ext>
            </a:extLst>
          </p:cNvPr>
          <p:cNvGrpSpPr/>
          <p:nvPr/>
        </p:nvGrpSpPr>
        <p:grpSpPr>
          <a:xfrm>
            <a:off x="5269942" y="831439"/>
            <a:ext cx="4571749" cy="5747039"/>
            <a:chOff x="3921589" y="800442"/>
            <a:chExt cx="4571749" cy="5747039"/>
          </a:xfrm>
        </p:grpSpPr>
        <p:grpSp>
          <p:nvGrpSpPr>
            <p:cNvPr id="193" name="Group 127">
              <a:extLst>
                <a:ext uri="{FF2B5EF4-FFF2-40B4-BE49-F238E27FC236}">
                  <a16:creationId xmlns:a16="http://schemas.microsoft.com/office/drawing/2014/main" id="{3F21DB98-90D0-2949-9B59-D897E6BF5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2267" y="813299"/>
              <a:ext cx="641350" cy="558800"/>
              <a:chOff x="-44" y="1473"/>
              <a:chExt cx="981" cy="1105"/>
            </a:xfrm>
          </p:grpSpPr>
          <p:pic>
            <p:nvPicPr>
              <p:cNvPr id="194" name="Picture 128" descr="desktop_computer_stylized_medium">
                <a:extLst>
                  <a:ext uri="{FF2B5EF4-FFF2-40B4-BE49-F238E27FC236}">
                    <a16:creationId xmlns:a16="http://schemas.microsoft.com/office/drawing/2014/main" id="{5FC686D7-8C0E-E148-B8A9-29C753654C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" name="Freeform 129">
                <a:extLst>
                  <a:ext uri="{FF2B5EF4-FFF2-40B4-BE49-F238E27FC236}">
                    <a16:creationId xmlns:a16="http://schemas.microsoft.com/office/drawing/2014/main" id="{8C375592-43C5-A94A-A657-F109708E2B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6" name="Group 130">
              <a:extLst>
                <a:ext uri="{FF2B5EF4-FFF2-40B4-BE49-F238E27FC236}">
                  <a16:creationId xmlns:a16="http://schemas.microsoft.com/office/drawing/2014/main" id="{8531BDB7-6357-AB47-9D9A-95D2848E8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3214" y="845876"/>
              <a:ext cx="641350" cy="558800"/>
              <a:chOff x="-44" y="1473"/>
              <a:chExt cx="981" cy="1105"/>
            </a:xfrm>
          </p:grpSpPr>
          <p:pic>
            <p:nvPicPr>
              <p:cNvPr id="197" name="Picture 131" descr="desktop_computer_stylized_medium">
                <a:extLst>
                  <a:ext uri="{FF2B5EF4-FFF2-40B4-BE49-F238E27FC236}">
                    <a16:creationId xmlns:a16="http://schemas.microsoft.com/office/drawing/2014/main" id="{9B95FBC6-FBA8-4B49-811F-87393B875A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8" name="Freeform 132">
                <a:extLst>
                  <a:ext uri="{FF2B5EF4-FFF2-40B4-BE49-F238E27FC236}">
                    <a16:creationId xmlns:a16="http://schemas.microsoft.com/office/drawing/2014/main" id="{76B731D4-AA0B-D349-9CC0-BDB7D625F4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33">
              <a:extLst>
                <a:ext uri="{FF2B5EF4-FFF2-40B4-BE49-F238E27FC236}">
                  <a16:creationId xmlns:a16="http://schemas.microsoft.com/office/drawing/2014/main" id="{F1B2FB1F-1C2C-044F-AA04-C080F7D6B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5064" y="800442"/>
              <a:ext cx="641350" cy="558800"/>
              <a:chOff x="-44" y="1473"/>
              <a:chExt cx="981" cy="1105"/>
            </a:xfrm>
          </p:grpSpPr>
          <p:pic>
            <p:nvPicPr>
              <p:cNvPr id="200" name="Picture 134" descr="desktop_computer_stylized_medium">
                <a:extLst>
                  <a:ext uri="{FF2B5EF4-FFF2-40B4-BE49-F238E27FC236}">
                    <a16:creationId xmlns:a16="http://schemas.microsoft.com/office/drawing/2014/main" id="{02F3D829-91D0-0E4F-B7E3-C0BC51D9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1" name="Freeform 135">
                <a:extLst>
                  <a:ext uri="{FF2B5EF4-FFF2-40B4-BE49-F238E27FC236}">
                    <a16:creationId xmlns:a16="http://schemas.microsoft.com/office/drawing/2014/main" id="{6B0B3BAE-D159-F84A-8165-7BFC85DC5F7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86EF1E37-3B49-0D40-87DC-F9FA89AFA2EF}"/>
                </a:ext>
              </a:extLst>
            </p:cNvPr>
            <p:cNvGrpSpPr/>
            <p:nvPr/>
          </p:nvGrpSpPr>
          <p:grpSpPr>
            <a:xfrm>
              <a:off x="5951096" y="2488367"/>
              <a:ext cx="764498" cy="449705"/>
              <a:chOff x="7493876" y="2774731"/>
              <a:chExt cx="1481958" cy="894622"/>
            </a:xfrm>
          </p:grpSpPr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40376F28-4749-CC48-A0CB-8B2AD034925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256D0A85-CDF4-AC42-AF4B-37B50E409C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683CD1C1-F412-7448-A299-0E99E8221D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8" name="Freeform 217">
                  <a:extLst>
                    <a:ext uri="{FF2B5EF4-FFF2-40B4-BE49-F238E27FC236}">
                      <a16:creationId xmlns:a16="http://schemas.microsoft.com/office/drawing/2014/main" id="{80DC24D7-3D47-1D41-B777-C81C9EB9FCE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218">
                  <a:extLst>
                    <a:ext uri="{FF2B5EF4-FFF2-40B4-BE49-F238E27FC236}">
                      <a16:creationId xmlns:a16="http://schemas.microsoft.com/office/drawing/2014/main" id="{B43B84E6-BB86-984B-B3B6-D9EB953A85B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9C11C97D-F662-DC4F-BD97-5429CFC9C8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0311A4A8-E188-654A-8B89-EAB3405BA60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584F37-BE6C-EA4B-971E-1912AA12BB25}"/>
                </a:ext>
              </a:extLst>
            </p:cNvPr>
            <p:cNvGrpSpPr/>
            <p:nvPr/>
          </p:nvGrpSpPr>
          <p:grpSpPr>
            <a:xfrm>
              <a:off x="7452610" y="4364636"/>
              <a:ext cx="764498" cy="449705"/>
              <a:chOff x="7493876" y="2774731"/>
              <a:chExt cx="1481958" cy="894622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31012971-DEA3-6845-AC13-A255CEA0240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2543A2D-22B6-0649-AEEC-F06F4021DD3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7BEFF53D-0E6A-8646-ACAC-71283F133B8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04DABA4E-DEC2-D946-A0D0-F5C45FA6DC9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47344229-14F7-4C43-8414-5F5AF377468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87FA5A08-7A6B-CF46-930C-602D8BDBC5C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E499445B-0DB0-3142-B183-CA66C970877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91C53FA-ABA6-6D43-BB65-60DBBCFEC5C7}"/>
                </a:ext>
              </a:extLst>
            </p:cNvPr>
            <p:cNvGrpSpPr/>
            <p:nvPr/>
          </p:nvGrpSpPr>
          <p:grpSpPr>
            <a:xfrm>
              <a:off x="4517036" y="4382125"/>
              <a:ext cx="764498" cy="449705"/>
              <a:chOff x="7493876" y="2774731"/>
              <a:chExt cx="1481958" cy="894622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3294910F-4CB9-CF45-8646-26DE97A22ED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316DC44-6A92-9B4B-9028-475050085E4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4E7CEA9-1D4F-E545-90CA-F59A8B9669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2B22DAA2-94E0-8D40-9ACC-D24ABE49BB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5BC674BD-4F28-8848-B1EE-7DEA5110F9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4EE57CB-32BD-2B45-8492-05F066B59A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0F9C46B-BB97-4648-AFE1-934417BB3F9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2" name="Group 136">
              <a:extLst>
                <a:ext uri="{FF2B5EF4-FFF2-40B4-BE49-F238E27FC236}">
                  <a16:creationId xmlns:a16="http://schemas.microsoft.com/office/drawing/2014/main" id="{A46FE443-1481-3F46-AEC2-DE1A894018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1988" y="5988681"/>
              <a:ext cx="641350" cy="558800"/>
              <a:chOff x="-44" y="1473"/>
              <a:chExt cx="981" cy="1105"/>
            </a:xfrm>
          </p:grpSpPr>
          <p:pic>
            <p:nvPicPr>
              <p:cNvPr id="203" name="Picture 137" descr="desktop_computer_stylized_medium">
                <a:extLst>
                  <a:ext uri="{FF2B5EF4-FFF2-40B4-BE49-F238E27FC236}">
                    <a16:creationId xmlns:a16="http://schemas.microsoft.com/office/drawing/2014/main" id="{552CE2C0-13B7-9545-9F73-E88A13A25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138">
                <a:extLst>
                  <a:ext uri="{FF2B5EF4-FFF2-40B4-BE49-F238E27FC236}">
                    <a16:creationId xmlns:a16="http://schemas.microsoft.com/office/drawing/2014/main" id="{EBDCE7D2-BE4A-B14C-92D1-68B5D3FE397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139">
              <a:extLst>
                <a:ext uri="{FF2B5EF4-FFF2-40B4-BE49-F238E27FC236}">
                  <a16:creationId xmlns:a16="http://schemas.microsoft.com/office/drawing/2014/main" id="{AAAA10F5-D477-E34B-B7B6-A84654286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6190" y="5955947"/>
              <a:ext cx="641350" cy="558800"/>
              <a:chOff x="-44" y="1473"/>
              <a:chExt cx="981" cy="1105"/>
            </a:xfrm>
          </p:grpSpPr>
          <p:pic>
            <p:nvPicPr>
              <p:cNvPr id="206" name="Picture 140" descr="desktop_computer_stylized_medium">
                <a:extLst>
                  <a:ext uri="{FF2B5EF4-FFF2-40B4-BE49-F238E27FC236}">
                    <a16:creationId xmlns:a16="http://schemas.microsoft.com/office/drawing/2014/main" id="{ADD02C07-8622-9147-8C7E-716D0CC05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141">
                <a:extLst>
                  <a:ext uri="{FF2B5EF4-FFF2-40B4-BE49-F238E27FC236}">
                    <a16:creationId xmlns:a16="http://schemas.microsoft.com/office/drawing/2014/main" id="{0A2F9078-621E-234E-A8BD-CBD1C8FFD9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142">
              <a:extLst>
                <a:ext uri="{FF2B5EF4-FFF2-40B4-BE49-F238E27FC236}">
                  <a16:creationId xmlns:a16="http://schemas.microsoft.com/office/drawing/2014/main" id="{0790C796-AECD-6C43-9AC1-A6A320775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1589" y="5865644"/>
              <a:ext cx="641350" cy="558800"/>
              <a:chOff x="-44" y="1473"/>
              <a:chExt cx="981" cy="1105"/>
            </a:xfrm>
          </p:grpSpPr>
          <p:pic>
            <p:nvPicPr>
              <p:cNvPr id="209" name="Picture 143" descr="desktop_computer_stylized_medium">
                <a:extLst>
                  <a:ext uri="{FF2B5EF4-FFF2-40B4-BE49-F238E27FC236}">
                    <a16:creationId xmlns:a16="http://schemas.microsoft.com/office/drawing/2014/main" id="{EC7F2E78-D630-0742-B3E6-A2B2A451C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" name="Freeform 144">
                <a:extLst>
                  <a:ext uri="{FF2B5EF4-FFF2-40B4-BE49-F238E27FC236}">
                    <a16:creationId xmlns:a16="http://schemas.microsoft.com/office/drawing/2014/main" id="{137BFC0D-B6D7-614D-8B13-BEC91ACB8C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1" name="Group 145">
              <a:extLst>
                <a:ext uri="{FF2B5EF4-FFF2-40B4-BE49-F238E27FC236}">
                  <a16:creationId xmlns:a16="http://schemas.microsoft.com/office/drawing/2014/main" id="{B7E1F2F7-7CD4-4E49-A5F4-F3F7ABB05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3534" y="5813400"/>
              <a:ext cx="641350" cy="558800"/>
              <a:chOff x="-44" y="1473"/>
              <a:chExt cx="981" cy="1105"/>
            </a:xfrm>
          </p:grpSpPr>
          <p:pic>
            <p:nvPicPr>
              <p:cNvPr id="212" name="Picture 146" descr="desktop_computer_stylized_medium">
                <a:extLst>
                  <a:ext uri="{FF2B5EF4-FFF2-40B4-BE49-F238E27FC236}">
                    <a16:creationId xmlns:a16="http://schemas.microsoft.com/office/drawing/2014/main" id="{33328068-9D28-A94E-854E-AA55BDA92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3" name="Freeform 147">
                <a:extLst>
                  <a:ext uri="{FF2B5EF4-FFF2-40B4-BE49-F238E27FC236}">
                    <a16:creationId xmlns:a16="http://schemas.microsoft.com/office/drawing/2014/main" id="{E60C7BD3-8A82-504B-B81D-2FDDD4220B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4" name="Text Box 41">
            <a:extLst>
              <a:ext uri="{FF2B5EF4-FFF2-40B4-BE49-F238E27FC236}">
                <a16:creationId xmlns:a16="http://schemas.microsoft.com/office/drawing/2014/main" id="{5DBB1AC4-8014-5E49-A935-8490AAA2E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324" y="5542214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D420B-2797-1F49-A046-DBAA7356C19E}"/>
              </a:ext>
            </a:extLst>
          </p:cNvPr>
          <p:cNvGrpSpPr/>
          <p:nvPr/>
        </p:nvGrpSpPr>
        <p:grpSpPr>
          <a:xfrm>
            <a:off x="2970204" y="933306"/>
            <a:ext cx="9056493" cy="4702911"/>
            <a:chOff x="2970204" y="933306"/>
            <a:chExt cx="9056493" cy="470291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80E4E41-341B-D44C-A65D-69A7E0B7DF8F}"/>
                </a:ext>
              </a:extLst>
            </p:cNvPr>
            <p:cNvGrpSpPr/>
            <p:nvPr/>
          </p:nvGrpSpPr>
          <p:grpSpPr>
            <a:xfrm>
              <a:off x="8152109" y="933306"/>
              <a:ext cx="3244327" cy="864497"/>
              <a:chOff x="6090834" y="607842"/>
              <a:chExt cx="3244327" cy="864497"/>
            </a:xfrm>
          </p:grpSpPr>
          <p:sp>
            <p:nvSpPr>
              <p:cNvPr id="91" name="Text Box 191">
                <a:extLst>
                  <a:ext uri="{FF2B5EF4-FFF2-40B4-BE49-F238E27FC236}">
                    <a16:creationId xmlns:a16="http://schemas.microsoft.com/office/drawing/2014/main" id="{D376C8BF-4E91-414E-99B4-9EDBBFFB07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5489" y="607842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223.1.1/24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7F1EA1B-3CBF-2647-8FEC-4A2697C6D1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4" y="866887"/>
                <a:ext cx="1222333" cy="60545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318547F-F742-104D-9A1E-83C75E127CFF}"/>
                </a:ext>
              </a:extLst>
            </p:cNvPr>
            <p:cNvGrpSpPr/>
            <p:nvPr/>
          </p:nvGrpSpPr>
          <p:grpSpPr>
            <a:xfrm>
              <a:off x="8567981" y="2945502"/>
              <a:ext cx="2717381" cy="632023"/>
              <a:chOff x="6090835" y="840316"/>
              <a:chExt cx="2717381" cy="632023"/>
            </a:xfrm>
          </p:grpSpPr>
          <p:sp>
            <p:nvSpPr>
              <p:cNvPr id="96" name="Text Box 191">
                <a:extLst>
                  <a:ext uri="{FF2B5EF4-FFF2-40B4-BE49-F238E27FC236}">
                    <a16:creationId xmlns:a16="http://schemas.microsoft.com/office/drawing/2014/main" id="{BE0B33C0-E823-DF4A-9CD8-63EAD005B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8544" y="840316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223.1.7/24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2A0B626-F390-4D4A-AF51-431DE14568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8F4AFDD-E3C5-ED41-B6AB-FAA4C0538DA6}"/>
                </a:ext>
              </a:extLst>
            </p:cNvPr>
            <p:cNvGrpSpPr/>
            <p:nvPr/>
          </p:nvGrpSpPr>
          <p:grpSpPr>
            <a:xfrm>
              <a:off x="9262822" y="5019691"/>
              <a:ext cx="2763875" cy="616526"/>
              <a:chOff x="6090835" y="855813"/>
              <a:chExt cx="2763875" cy="616526"/>
            </a:xfrm>
          </p:grpSpPr>
          <p:sp>
            <p:nvSpPr>
              <p:cNvPr id="106" name="Text Box 191">
                <a:extLst>
                  <a:ext uri="{FF2B5EF4-FFF2-40B4-BE49-F238E27FC236}">
                    <a16:creationId xmlns:a16="http://schemas.microsoft.com/office/drawing/2014/main" id="{01FD5240-2EA2-0547-9E5A-DDECB3B6EB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75038" y="855813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223.1.3/24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21AC0BF-50DA-6045-8CEE-DC950BF4CD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88727E-DE4C-2149-A9CB-D0081F154D0D}"/>
                </a:ext>
              </a:extLst>
            </p:cNvPr>
            <p:cNvGrpSpPr/>
            <p:nvPr/>
          </p:nvGrpSpPr>
          <p:grpSpPr>
            <a:xfrm>
              <a:off x="2970204" y="4924121"/>
              <a:ext cx="2681511" cy="616523"/>
              <a:chOff x="2350272" y="4955118"/>
              <a:chExt cx="2681511" cy="616523"/>
            </a:xfrm>
          </p:grpSpPr>
          <p:sp>
            <p:nvSpPr>
              <p:cNvPr id="109" name="Text Box 191">
                <a:extLst>
                  <a:ext uri="{FF2B5EF4-FFF2-40B4-BE49-F238E27FC236}">
                    <a16:creationId xmlns:a16="http://schemas.microsoft.com/office/drawing/2014/main" id="{A4D454C9-2377-2144-9568-DFFF47AB5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0272" y="4955118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223.1.2/24</a:t>
                </a: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83AE024-1D73-064A-BCF8-30317353E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778" y="5202265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E4C11D-BAC1-9542-9E0F-838420ECC0F9}"/>
                </a:ext>
              </a:extLst>
            </p:cNvPr>
            <p:cNvGrpSpPr/>
            <p:nvPr/>
          </p:nvGrpSpPr>
          <p:grpSpPr>
            <a:xfrm>
              <a:off x="4362467" y="3185728"/>
              <a:ext cx="2495532" cy="492537"/>
              <a:chOff x="2536251" y="5079104"/>
              <a:chExt cx="2495532" cy="492537"/>
            </a:xfrm>
          </p:grpSpPr>
          <p:sp>
            <p:nvSpPr>
              <p:cNvPr id="112" name="Text Box 191">
                <a:extLst>
                  <a:ext uri="{FF2B5EF4-FFF2-40B4-BE49-F238E27FC236}">
                    <a16:creationId xmlns:a16="http://schemas.microsoft.com/office/drawing/2014/main" id="{C1545E2A-91DA-6941-824C-18B5505C17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6251" y="5079104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223.1.9/24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DF0C53D-5034-4441-862A-8627EC886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085" y="5349499"/>
                <a:ext cx="472698" cy="22214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B2CAF3-1397-8349-831B-5AFEFB9A7D54}"/>
                </a:ext>
              </a:extLst>
            </p:cNvPr>
            <p:cNvGrpSpPr/>
            <p:nvPr/>
          </p:nvGrpSpPr>
          <p:grpSpPr>
            <a:xfrm>
              <a:off x="6605504" y="4602997"/>
              <a:ext cx="2079672" cy="648084"/>
              <a:chOff x="1320582" y="5594888"/>
              <a:chExt cx="2079672" cy="648084"/>
            </a:xfrm>
          </p:grpSpPr>
          <p:sp>
            <p:nvSpPr>
              <p:cNvPr id="115" name="Text Box 191">
                <a:extLst>
                  <a:ext uri="{FF2B5EF4-FFF2-40B4-BE49-F238E27FC236}">
                    <a16:creationId xmlns:a16="http://schemas.microsoft.com/office/drawing/2014/main" id="{2DC2D22A-1CD2-634F-8976-C28F4B96CD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0582" y="5842862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223.1.8/24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3911C1C-F5CA-8741-A35F-BE8EE6DB2AE9}"/>
                  </a:ext>
                </a:extLst>
              </p:cNvPr>
              <p:cNvCxnSpPr/>
              <p:nvPr/>
            </p:nvCxnSpPr>
            <p:spPr>
              <a:xfrm flipV="1">
                <a:off x="2355742" y="5594888"/>
                <a:ext cx="0" cy="340963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8" name="Slide Number Placeholder 3">
            <a:extLst>
              <a:ext uri="{FF2B5EF4-FFF2-40B4-BE49-F238E27FC236}">
                <a16:creationId xmlns:a16="http://schemas.microsoft.com/office/drawing/2014/main" id="{4B49317B-9855-3844-A22F-AD77FDB60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45814" cy="4351338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Problem: </a:t>
            </a:r>
            <a:r>
              <a:rPr lang="en-US" sz="29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Organizations </a:t>
            </a: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have multiple networks which are independently managed </a:t>
            </a:r>
            <a:endParaRPr lang="en-US" sz="2900" dirty="0" smtClean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130175" indent="0">
              <a:buNone/>
              <a:defRPr/>
            </a:pPr>
            <a:endParaRPr lang="en-US" sz="2900" dirty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Solution 1: Allocate a separate network address for each network</a:t>
            </a:r>
          </a:p>
          <a:p>
            <a:pPr lvl="1">
              <a:defRPr/>
            </a:pP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Difficult to manage</a:t>
            </a:r>
          </a:p>
          <a:p>
            <a:pPr lvl="1">
              <a:defRPr/>
            </a:pP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From the outside of the organization, each network must be </a:t>
            </a:r>
            <a:r>
              <a:rPr lang="en-US" sz="29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addressable</a:t>
            </a:r>
            <a:endParaRPr lang="en-US" sz="2900" dirty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463550" lvl="1" indent="0">
              <a:buNone/>
              <a:defRPr/>
            </a:pPr>
            <a:endParaRPr lang="en-US" sz="2900" dirty="0" smtClean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2900" dirty="0" smtClean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Solution </a:t>
            </a: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2: Add another level of hierarchy to the IP addressing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6736414" y="2276274"/>
            <a:ext cx="4572000" cy="31242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808080">
                <a:alpha val="74998"/>
              </a:srgbClr>
            </a:outerShdw>
          </a:effectLst>
        </p:spPr>
        <p:txBody>
          <a:bodyPr wrap="none" rIns="0" anchorCtr="1"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University Network</a:t>
            </a: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9098614" y="3266874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Medical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School</a:t>
            </a: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8184214" y="4181274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6888814" y="3190674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Engineering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School</a:t>
            </a:r>
            <a:endParaRPr kumimoji="0" lang="en-US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164914" y="5681089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r-FR" altLang="en-US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7307914" y="5528689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b="1" dirty="0" err="1">
                <a:solidFill>
                  <a:srgbClr val="FF0000"/>
                </a:solidFill>
                <a:cs typeface="Arial" panose="020B0604020202020204" pitchFamily="34" charset="0"/>
              </a:rPr>
              <a:t>Subnetting</a:t>
            </a:r>
            <a:endParaRPr lang="en-US" altLang="en-US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assignment with </a:t>
            </a:r>
            <a:r>
              <a:rPr lang="en-US" dirty="0" err="1"/>
              <a:t>subnetting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Each part of the organization is allocated a range of IP addresses (subnets or subnetworks)</a:t>
            </a:r>
          </a:p>
          <a:p>
            <a:pPr>
              <a:defRPr/>
            </a:pPr>
            <a:r>
              <a:rPr lang="en-US" dirty="0"/>
              <a:t>Addresses in each subnet can be administered </a:t>
            </a:r>
            <a:r>
              <a:rPr lang="en-US" dirty="0" smtClean="0"/>
              <a:t>locally</a:t>
            </a:r>
          </a:p>
          <a:p>
            <a:pPr>
              <a:defRPr/>
            </a:pPr>
            <a:r>
              <a:rPr lang="en-US" altLang="en-US" dirty="0">
                <a:cs typeface="Arial" panose="020B0604020202020204" pitchFamily="34" charset="0"/>
              </a:rPr>
              <a:t>IP addresses are managed under the authority of the Internet Corporation for Assigned Names and Numbers (ICANN)</a:t>
            </a:r>
          </a:p>
          <a:p>
            <a:pPr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5993869" y="3143661"/>
            <a:ext cx="4572000" cy="31242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808080">
                <a:alpha val="74998"/>
              </a:srgbClr>
            </a:outerShdw>
          </a:effectLst>
        </p:spPr>
        <p:txBody>
          <a:bodyPr wrap="none" rIns="0" anchorCtr="1"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University Network</a:t>
            </a: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8356069" y="4134261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Medical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School</a:t>
            </a: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7441669" y="5048661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6146269" y="4058061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Engineering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School</a:t>
            </a:r>
            <a:endParaRPr kumimoji="0" lang="en-US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7365469" y="3296061"/>
            <a:ext cx="16764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128.143.0.0/16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5126476" y="3646488"/>
            <a:ext cx="1827179" cy="641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128.143.71.0/24</a:t>
            </a:r>
            <a:br>
              <a:rPr kumimoji="0" lang="en-US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kumimoji="0" lang="en-US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128.143.136.0/24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10261069" y="4210461"/>
            <a:ext cx="20574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128.143.56.0/24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8965669" y="5963061"/>
            <a:ext cx="20574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128.143.121.0/24</a:t>
            </a:r>
          </a:p>
        </p:txBody>
      </p:sp>
    </p:spTree>
    <p:extLst>
      <p:ext uri="{BB962C8B-B14F-4D97-AF65-F5344CB8AC3E}">
        <p14:creationId xmlns:p14="http://schemas.microsoft.com/office/powerpoint/2010/main" val="15176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dirty="0"/>
              <a:t>Split the host number portion of an IP address into a </a:t>
            </a:r>
            <a:r>
              <a:rPr lang="en-US" b="1" dirty="0" smtClean="0">
                <a:solidFill>
                  <a:schemeClr val="accent2"/>
                </a:solidFill>
                <a:latin typeface="Courier New" charset="0"/>
              </a:rPr>
              <a:t>subnet </a:t>
            </a:r>
            <a:r>
              <a:rPr lang="en-US" b="1" dirty="0">
                <a:solidFill>
                  <a:schemeClr val="accent2"/>
                </a:solidFill>
                <a:latin typeface="Courier New" charset="0"/>
              </a:rPr>
              <a:t>number</a:t>
            </a:r>
            <a:r>
              <a:rPr lang="en-US" dirty="0"/>
              <a:t> and a (smaller) </a:t>
            </a:r>
            <a:r>
              <a:rPr lang="en-US" b="1" dirty="0">
                <a:solidFill>
                  <a:schemeClr val="accent2"/>
                </a:solidFill>
                <a:latin typeface="Courier New" charset="0"/>
              </a:rPr>
              <a:t>host number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dirty="0"/>
              <a:t>Result is a 3-layer </a:t>
            </a:r>
            <a:r>
              <a:rPr lang="en-US" dirty="0" smtClean="0"/>
              <a:t>hierarchy</a:t>
            </a:r>
          </a:p>
          <a:p>
            <a:pPr marL="130175" indent="0">
              <a:buNone/>
              <a:tabLst>
                <a:tab pos="2057400" algn="l"/>
                <a:tab pos="2286000" algn="l"/>
                <a:tab pos="5661025" algn="l"/>
              </a:tabLst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endParaRPr lang="en-US" dirty="0" smtClean="0"/>
          </a:p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</a:t>
            </a:r>
            <a:r>
              <a:rPr lang="en-US" dirty="0" err="1"/>
              <a:t>Subnetting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19137" y="3211749"/>
            <a:ext cx="3048000" cy="533400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prstShdw prst="shdw17" dist="17961" dir="2700000">
              <a:srgbClr val="CCCCFF">
                <a:gamma/>
                <a:shade val="60000"/>
                <a:invGamma/>
                <a:alpha val="74998"/>
              </a:srgbClr>
            </a:prstShdw>
          </a:effectLst>
          <a:ex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network prefix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643337" y="3211749"/>
            <a:ext cx="4191000" cy="5334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prstShdw prst="shdw17" dist="17961" dir="2700000">
              <a:srgbClr val="997A3D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1" dirty="0" smtClean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host number</a:t>
            </a:r>
            <a:endParaRPr lang="en-US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643337" y="4354749"/>
            <a:ext cx="2057400" cy="5334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prstShdw prst="shdw17" dist="17961" dir="2700000">
              <a:srgbClr val="995C00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 smtClean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subnet number</a:t>
            </a:r>
            <a:endParaRPr lang="en-US" altLang="en-US" sz="200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19137" y="4354749"/>
            <a:ext cx="3048000" cy="533400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prstShdw prst="shdw17" dist="17961" dir="2700000">
              <a:srgbClr val="CCCCFF">
                <a:gamma/>
                <a:shade val="60000"/>
                <a:invGamma/>
                <a:alpha val="74998"/>
              </a:srgbClr>
            </a:prstShdw>
          </a:effectLst>
          <a:ex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network prefix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776937" y="4354749"/>
            <a:ext cx="2057400" cy="5334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prstShdw prst="shdw17" dist="17961" dir="2700000">
              <a:srgbClr val="997A3D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 smtClean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host number</a:t>
            </a:r>
            <a:endParaRPr lang="en-US" altLang="en-US" sz="200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6091137" y="3821349"/>
            <a:ext cx="6858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6776937" y="3821349"/>
            <a:ext cx="6858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1519137" y="5040549"/>
            <a:ext cx="5181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204937" y="5040549"/>
            <a:ext cx="373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extended network prefix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8409" y="5368584"/>
            <a:ext cx="94163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Then:       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sz="2400" dirty="0" smtClean="0"/>
              <a:t>Subnets </a:t>
            </a:r>
            <a:r>
              <a:rPr lang="en-US" sz="2400" dirty="0"/>
              <a:t>can be freely assigned within the </a:t>
            </a:r>
            <a:r>
              <a:rPr lang="en-US" sz="2400" dirty="0" smtClean="0"/>
              <a:t>organization Internally</a:t>
            </a:r>
            <a:r>
              <a:rPr lang="en-US" sz="2400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sz="2400" dirty="0"/>
              <a:t>S</a:t>
            </a:r>
            <a:r>
              <a:rPr lang="en-US" sz="2400" dirty="0" smtClean="0"/>
              <a:t>ubnets </a:t>
            </a:r>
            <a:r>
              <a:rPr lang="en-US" sz="2400" dirty="0"/>
              <a:t>are treated as separate </a:t>
            </a:r>
            <a:r>
              <a:rPr lang="en-US" sz="2400" dirty="0" smtClean="0"/>
              <a:t>networks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sz="2400" dirty="0" smtClean="0"/>
              <a:t>Subnet </a:t>
            </a:r>
            <a:r>
              <a:rPr lang="en-US" sz="2400" dirty="0"/>
              <a:t>structure is not visible outside the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0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Loopback (localhost</a:t>
            </a:r>
            <a:r>
              <a:rPr lang="en-US" dirty="0" smtClean="0"/>
              <a:t>): Used </a:t>
            </a:r>
            <a:r>
              <a:rPr lang="en-US" dirty="0"/>
              <a:t>to test the IP stack on the local computer. Can be any </a:t>
            </a:r>
            <a:r>
              <a:rPr lang="en-US" dirty="0" smtClean="0"/>
              <a:t>address from </a:t>
            </a:r>
            <a:r>
              <a:rPr lang="en-US" dirty="0"/>
              <a:t>127.0.0.1 through </a:t>
            </a:r>
            <a:r>
              <a:rPr lang="en-US" dirty="0" smtClean="0"/>
              <a:t>127.255.255.254</a:t>
            </a:r>
            <a:endParaRPr lang="en-US" dirty="0"/>
          </a:p>
          <a:p>
            <a:r>
              <a:rPr lang="en-US" dirty="0"/>
              <a:t>Layer 2 </a:t>
            </a:r>
            <a:r>
              <a:rPr lang="en-US" dirty="0" smtClean="0"/>
              <a:t>broadcasts (Hardware broadcast: 48 bits): These </a:t>
            </a:r>
            <a:r>
              <a:rPr lang="en-US" dirty="0"/>
              <a:t>are sent to all nodes on a </a:t>
            </a:r>
            <a:r>
              <a:rPr lang="en-US" dirty="0" smtClean="0"/>
              <a:t>LAN</a:t>
            </a:r>
            <a:endParaRPr lang="en-US" dirty="0"/>
          </a:p>
          <a:p>
            <a:r>
              <a:rPr lang="en-US" dirty="0"/>
              <a:t>Broadcasts (layer </a:t>
            </a:r>
            <a:r>
              <a:rPr lang="en-US" dirty="0" smtClean="0"/>
              <a:t>3): These </a:t>
            </a:r>
            <a:r>
              <a:rPr lang="en-US" dirty="0"/>
              <a:t>are sent to all nodes on the </a:t>
            </a:r>
            <a:r>
              <a:rPr lang="en-US" dirty="0" smtClean="0"/>
              <a:t>network</a:t>
            </a:r>
            <a:endParaRPr lang="en-US" dirty="0"/>
          </a:p>
          <a:p>
            <a:r>
              <a:rPr lang="en-US" dirty="0" smtClean="0"/>
              <a:t>Unicast: This </a:t>
            </a:r>
            <a:r>
              <a:rPr lang="en-US" dirty="0"/>
              <a:t>is an address for a single interface, and these are used to send packets to </a:t>
            </a:r>
            <a:r>
              <a:rPr lang="en-US" dirty="0" smtClean="0"/>
              <a:t>a single </a:t>
            </a:r>
            <a:r>
              <a:rPr lang="en-US" dirty="0"/>
              <a:t>destination </a:t>
            </a:r>
            <a:r>
              <a:rPr lang="en-US" dirty="0" smtClean="0"/>
              <a:t>host</a:t>
            </a:r>
            <a:endParaRPr lang="en-US" dirty="0"/>
          </a:p>
          <a:p>
            <a:r>
              <a:rPr lang="en-US" dirty="0" smtClean="0"/>
              <a:t>Multicast: These </a:t>
            </a:r>
            <a:r>
              <a:rPr lang="en-US" dirty="0"/>
              <a:t>are packets sent from a single source and transmitted to many devices </a:t>
            </a:r>
            <a:r>
              <a:rPr lang="en-US" dirty="0" smtClean="0"/>
              <a:t>on different </a:t>
            </a:r>
            <a:r>
              <a:rPr lang="en-US" dirty="0"/>
              <a:t>networks. Referred to as “</a:t>
            </a:r>
            <a:r>
              <a:rPr lang="en-US" dirty="0" smtClean="0"/>
              <a:t>one-to-many”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6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Subnetting</a:t>
            </a:r>
            <a:r>
              <a:rPr lang="en-US" dirty="0" smtClean="0"/>
              <a:t> table (to remember)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1, double until you reach 128</a:t>
            </a:r>
          </a:p>
          <a:p>
            <a:r>
              <a:rPr lang="en-US" dirty="0" smtClean="0"/>
              <a:t>Subtract top row from 256</a:t>
            </a:r>
          </a:p>
          <a:p>
            <a:r>
              <a:rPr lang="en-US" dirty="0" smtClean="0"/>
              <a:t>From /32, list CIDR notation</a:t>
            </a:r>
          </a:p>
          <a:p>
            <a:endParaRPr lang="en-US" dirty="0"/>
          </a:p>
          <a:p>
            <a:pPr marL="130175" indent="0">
              <a:buNone/>
            </a:pP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568515"/>
              </p:ext>
            </p:extLst>
          </p:nvPr>
        </p:nvGraphicFramePr>
        <p:xfrm>
          <a:off x="838200" y="3245760"/>
          <a:ext cx="10011386" cy="3013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461">
                  <a:extLst>
                    <a:ext uri="{9D8B030D-6E8A-4147-A177-3AD203B41FA5}">
                      <a16:colId xmlns:a16="http://schemas.microsoft.com/office/drawing/2014/main" val="1774018810"/>
                    </a:ext>
                  </a:extLst>
                </a:gridCol>
                <a:gridCol w="1145817">
                  <a:extLst>
                    <a:ext uri="{9D8B030D-6E8A-4147-A177-3AD203B41FA5}">
                      <a16:colId xmlns:a16="http://schemas.microsoft.com/office/drawing/2014/main" val="2965668372"/>
                    </a:ext>
                  </a:extLst>
                </a:gridCol>
                <a:gridCol w="1063317">
                  <a:extLst>
                    <a:ext uri="{9D8B030D-6E8A-4147-A177-3AD203B41FA5}">
                      <a16:colId xmlns:a16="http://schemas.microsoft.com/office/drawing/2014/main" val="3419894228"/>
                    </a:ext>
                  </a:extLst>
                </a:gridCol>
                <a:gridCol w="944153">
                  <a:extLst>
                    <a:ext uri="{9D8B030D-6E8A-4147-A177-3AD203B41FA5}">
                      <a16:colId xmlns:a16="http://schemas.microsoft.com/office/drawing/2014/main" val="2261924821"/>
                    </a:ext>
                  </a:extLst>
                </a:gridCol>
                <a:gridCol w="824989">
                  <a:extLst>
                    <a:ext uri="{9D8B030D-6E8A-4147-A177-3AD203B41FA5}">
                      <a16:colId xmlns:a16="http://schemas.microsoft.com/office/drawing/2014/main" val="1528482032"/>
                    </a:ext>
                  </a:extLst>
                </a:gridCol>
                <a:gridCol w="898320">
                  <a:extLst>
                    <a:ext uri="{9D8B030D-6E8A-4147-A177-3AD203B41FA5}">
                      <a16:colId xmlns:a16="http://schemas.microsoft.com/office/drawing/2014/main" val="980086423"/>
                    </a:ext>
                  </a:extLst>
                </a:gridCol>
                <a:gridCol w="824989">
                  <a:extLst>
                    <a:ext uri="{9D8B030D-6E8A-4147-A177-3AD203B41FA5}">
                      <a16:colId xmlns:a16="http://schemas.microsoft.com/office/drawing/2014/main" val="3001309523"/>
                    </a:ext>
                  </a:extLst>
                </a:gridCol>
                <a:gridCol w="834155">
                  <a:extLst>
                    <a:ext uri="{9D8B030D-6E8A-4147-A177-3AD203B41FA5}">
                      <a16:colId xmlns:a16="http://schemas.microsoft.com/office/drawing/2014/main" val="1624220974"/>
                    </a:ext>
                  </a:extLst>
                </a:gridCol>
                <a:gridCol w="808185">
                  <a:extLst>
                    <a:ext uri="{9D8B030D-6E8A-4147-A177-3AD203B41FA5}">
                      <a16:colId xmlns:a16="http://schemas.microsoft.com/office/drawing/2014/main" val="2594508714"/>
                    </a:ext>
                  </a:extLst>
                </a:gridCol>
              </a:tblGrid>
              <a:tr h="118763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Group size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128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510805"/>
                  </a:ext>
                </a:extLst>
              </a:tr>
              <a:tr h="91291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Subnet</a:t>
                      </a:r>
                      <a:r>
                        <a:rPr lang="en-US" sz="2800" baseline="0" dirty="0" smtClean="0"/>
                        <a:t> mask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128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192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240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248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252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255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59291"/>
                  </a:ext>
                </a:extLst>
              </a:tr>
              <a:tr h="91291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CIDR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/25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/26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/27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/28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/30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/31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/32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95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02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subnets does the chosen subnet mask produce?</a:t>
            </a:r>
          </a:p>
          <a:p>
            <a:r>
              <a:rPr lang="en-US" dirty="0" smtClean="0"/>
              <a:t>How </a:t>
            </a:r>
            <a:r>
              <a:rPr lang="en-US" dirty="0"/>
              <a:t>many valid hosts per subnet are available?</a:t>
            </a:r>
          </a:p>
          <a:p>
            <a:r>
              <a:rPr lang="en-US" dirty="0" smtClean="0"/>
              <a:t>What </a:t>
            </a:r>
            <a:r>
              <a:rPr lang="en-US" dirty="0"/>
              <a:t>are the valid subnets?</a:t>
            </a:r>
          </a:p>
          <a:p>
            <a:r>
              <a:rPr lang="en-US" dirty="0" smtClean="0"/>
              <a:t>What’s </a:t>
            </a:r>
            <a:r>
              <a:rPr lang="en-US" dirty="0"/>
              <a:t>the broadcast address of each subnet?</a:t>
            </a:r>
          </a:p>
          <a:p>
            <a:r>
              <a:rPr lang="en-US" dirty="0" smtClean="0"/>
              <a:t>What </a:t>
            </a:r>
            <a:r>
              <a:rPr lang="en-US" dirty="0"/>
              <a:t>are the valid hosts in each subnet?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Subnetting</a:t>
            </a:r>
            <a:r>
              <a:rPr lang="en-US" dirty="0" smtClean="0"/>
              <a:t>—(The five questions)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Reference: </a:t>
            </a:r>
            <a:r>
              <a:rPr lang="en-US" sz="1200" dirty="0" err="1" smtClean="0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100-105</a:t>
            </a:r>
            <a:r>
              <a:rPr lang="en-US" sz="1200" i="1" dirty="0" smtClean="0"/>
              <a:t>,</a:t>
            </a:r>
            <a:r>
              <a:rPr lang="en-US" sz="1200" dirty="0" smtClean="0"/>
              <a:t> </a:t>
            </a:r>
            <a:r>
              <a:rPr lang="en-US" sz="1200" dirty="0"/>
              <a:t>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235134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1871" y="1719097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sz="9600" i="1" dirty="0"/>
              <a:t>How many subnets? </a:t>
            </a:r>
            <a:endParaRPr lang="en-US" sz="9600" i="1" dirty="0" smtClean="0"/>
          </a:p>
          <a:p>
            <a:pPr lvl="1"/>
            <a:r>
              <a:rPr lang="en-US" sz="9600" dirty="0" smtClean="0">
                <a:solidFill>
                  <a:srgbClr val="C00000"/>
                </a:solidFill>
              </a:rPr>
              <a:t>2</a:t>
            </a:r>
            <a:r>
              <a:rPr lang="en-US" sz="9600" i="1" dirty="0" smtClean="0">
                <a:solidFill>
                  <a:srgbClr val="C00000"/>
                </a:solidFill>
              </a:rPr>
              <a:t> </a:t>
            </a:r>
            <a:r>
              <a:rPr lang="en-US" sz="9600" dirty="0">
                <a:solidFill>
                  <a:srgbClr val="C00000"/>
                </a:solidFill>
              </a:rPr>
              <a:t>=</a:t>
            </a:r>
            <a:r>
              <a:rPr lang="en-US" sz="9600" dirty="0"/>
              <a:t> number of </a:t>
            </a:r>
            <a:r>
              <a:rPr lang="en-US" sz="9600" dirty="0" smtClean="0"/>
              <a:t>subnets where </a:t>
            </a:r>
            <a:r>
              <a:rPr lang="en-US" sz="9600" i="1" dirty="0" smtClean="0"/>
              <a:t>x </a:t>
            </a:r>
            <a:r>
              <a:rPr lang="en-US" sz="9600" dirty="0"/>
              <a:t>is the number of masked bits, or the </a:t>
            </a:r>
            <a:r>
              <a:rPr lang="en-US" sz="9600" dirty="0" smtClean="0"/>
              <a:t>1s</a:t>
            </a:r>
            <a:endParaRPr lang="en-US" sz="9600" dirty="0"/>
          </a:p>
          <a:p>
            <a:r>
              <a:rPr lang="en-US" sz="9600" i="1" dirty="0" smtClean="0"/>
              <a:t>How </a:t>
            </a:r>
            <a:r>
              <a:rPr lang="en-US" sz="9600" i="1" dirty="0"/>
              <a:t>many hosts per subnet? </a:t>
            </a:r>
            <a:endParaRPr lang="en-US" sz="9600" i="1" dirty="0" smtClean="0"/>
          </a:p>
          <a:p>
            <a:pPr lvl="1"/>
            <a:r>
              <a:rPr lang="en-US" sz="9600" dirty="0" smtClean="0">
                <a:solidFill>
                  <a:srgbClr val="C00000"/>
                </a:solidFill>
              </a:rPr>
              <a:t>2</a:t>
            </a:r>
            <a:r>
              <a:rPr lang="en-US" sz="9600" i="1" dirty="0" smtClean="0">
                <a:solidFill>
                  <a:srgbClr val="C00000"/>
                </a:solidFill>
              </a:rPr>
              <a:t> </a:t>
            </a:r>
            <a:r>
              <a:rPr lang="en-US" sz="9600" dirty="0">
                <a:solidFill>
                  <a:srgbClr val="C00000"/>
                </a:solidFill>
              </a:rPr>
              <a:t>– 2 </a:t>
            </a:r>
            <a:r>
              <a:rPr lang="en-US" sz="9600" dirty="0"/>
              <a:t>= number of hosts per </a:t>
            </a:r>
            <a:r>
              <a:rPr lang="en-US" sz="9600" dirty="0" smtClean="0"/>
              <a:t>subnet, where </a:t>
            </a:r>
            <a:r>
              <a:rPr lang="en-US" sz="9600" i="1" dirty="0"/>
              <a:t>y </a:t>
            </a:r>
            <a:r>
              <a:rPr lang="en-US" sz="9600" dirty="0"/>
              <a:t>is the number </a:t>
            </a:r>
            <a:r>
              <a:rPr lang="en-US" sz="9600" dirty="0" smtClean="0"/>
              <a:t>of unmasked </a:t>
            </a:r>
            <a:r>
              <a:rPr lang="en-US" sz="9600" dirty="0"/>
              <a:t>bits, or the </a:t>
            </a:r>
            <a:r>
              <a:rPr lang="en-US" sz="9600" dirty="0" smtClean="0"/>
              <a:t>0s</a:t>
            </a:r>
            <a:endParaRPr lang="en-US" sz="9600" dirty="0"/>
          </a:p>
          <a:p>
            <a:r>
              <a:rPr lang="en-US" sz="9600" i="1" dirty="0" smtClean="0"/>
              <a:t>What </a:t>
            </a:r>
            <a:r>
              <a:rPr lang="en-US" sz="9600" i="1" dirty="0"/>
              <a:t>are the valid subnets? </a:t>
            </a:r>
            <a:endParaRPr lang="en-US" sz="9600" i="1" dirty="0" smtClean="0"/>
          </a:p>
          <a:p>
            <a:pPr lvl="1"/>
            <a:r>
              <a:rPr lang="en-US" sz="9600" dirty="0" smtClean="0">
                <a:solidFill>
                  <a:srgbClr val="C00000"/>
                </a:solidFill>
              </a:rPr>
              <a:t>256 </a:t>
            </a:r>
            <a:r>
              <a:rPr lang="en-US" sz="9600" dirty="0">
                <a:solidFill>
                  <a:srgbClr val="C00000"/>
                </a:solidFill>
              </a:rPr>
              <a:t>– subnet mask = block size</a:t>
            </a:r>
            <a:r>
              <a:rPr lang="en-US" sz="9600" dirty="0"/>
              <a:t>, or increment </a:t>
            </a:r>
            <a:r>
              <a:rPr lang="en-US" sz="9600" dirty="0" smtClean="0"/>
              <a:t>number </a:t>
            </a:r>
          </a:p>
          <a:p>
            <a:pPr lvl="1"/>
            <a:r>
              <a:rPr lang="en-US" sz="9200" dirty="0" smtClean="0"/>
              <a:t>Example: for a subnet mask: 192 use the following math e.g., 256 </a:t>
            </a:r>
            <a:r>
              <a:rPr lang="en-US" sz="9200" dirty="0"/>
              <a:t>– 192 = </a:t>
            </a:r>
            <a:r>
              <a:rPr lang="en-US" sz="9200" dirty="0" smtClean="0"/>
              <a:t>64</a:t>
            </a:r>
          </a:p>
          <a:p>
            <a:pPr lvl="1"/>
            <a:r>
              <a:rPr lang="en-US" sz="9200" dirty="0" smtClean="0"/>
              <a:t>The </a:t>
            </a:r>
            <a:r>
              <a:rPr lang="en-US" sz="9200" dirty="0"/>
              <a:t>block size of a 192 mask is always </a:t>
            </a:r>
            <a:r>
              <a:rPr lang="en-US" sz="9200" dirty="0" smtClean="0"/>
              <a:t>64</a:t>
            </a:r>
          </a:p>
          <a:p>
            <a:pPr lvl="1"/>
            <a:r>
              <a:rPr lang="en-US" sz="9200" dirty="0" smtClean="0"/>
              <a:t>Start </a:t>
            </a:r>
            <a:r>
              <a:rPr lang="en-US" sz="9200" dirty="0"/>
              <a:t>counting at zero </a:t>
            </a:r>
            <a:r>
              <a:rPr lang="en-US" sz="9200" dirty="0" smtClean="0"/>
              <a:t>in </a:t>
            </a:r>
            <a:r>
              <a:rPr lang="en-US" sz="9600" dirty="0" smtClean="0"/>
              <a:t>blocks </a:t>
            </a:r>
            <a:r>
              <a:rPr lang="en-US" sz="9600" dirty="0"/>
              <a:t>of 64 until you reach the subnet mask value and these are your subnets in </a:t>
            </a:r>
            <a:r>
              <a:rPr lang="en-US" sz="9600" dirty="0" smtClean="0"/>
              <a:t>the fourth </a:t>
            </a:r>
            <a:r>
              <a:rPr lang="en-US" sz="9600" dirty="0"/>
              <a:t>octet: 0, 64, 128, </a:t>
            </a:r>
            <a:r>
              <a:rPr lang="en-US" sz="9600" dirty="0" smtClean="0"/>
              <a:t>192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r>
              <a:rPr lang="en-US" dirty="0"/>
              <a:t>—The Fast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829" y="1802257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x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5771" y="25779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Reference: </a:t>
            </a:r>
            <a:r>
              <a:rPr lang="en-US" sz="1200" dirty="0" err="1" smtClean="0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</a:t>
            </a:r>
            <a:r>
              <a:rPr lang="en-US" sz="1200" i="1" dirty="0" smtClean="0"/>
              <a:t>100-105</a:t>
            </a:r>
            <a:r>
              <a:rPr lang="en-US" sz="1200" dirty="0" smtClean="0"/>
              <a:t>. </a:t>
            </a:r>
            <a:r>
              <a:rPr lang="en-US" sz="1200" dirty="0"/>
              <a:t>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18314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1200" i="1" dirty="0"/>
              <a:t>What’s the broadcast address for each subnet? </a:t>
            </a:r>
            <a:endParaRPr lang="en-US" sz="11200" i="1" dirty="0" smtClean="0"/>
          </a:p>
          <a:p>
            <a:pPr lvl="1"/>
            <a:r>
              <a:rPr lang="en-US" sz="11200" dirty="0" smtClean="0"/>
              <a:t>The broadcast </a:t>
            </a:r>
            <a:r>
              <a:rPr lang="en-US" sz="11200" dirty="0"/>
              <a:t>address is always the number right before the next </a:t>
            </a:r>
            <a:r>
              <a:rPr lang="en-US" sz="11200" dirty="0" smtClean="0"/>
              <a:t>subnet</a:t>
            </a:r>
          </a:p>
          <a:p>
            <a:pPr lvl="1"/>
            <a:r>
              <a:rPr lang="en-US" sz="11200" dirty="0" smtClean="0"/>
              <a:t>For </a:t>
            </a:r>
            <a:r>
              <a:rPr lang="en-US" sz="11200" dirty="0"/>
              <a:t>example, the 0 subnet has a </a:t>
            </a:r>
            <a:r>
              <a:rPr lang="en-US" sz="11200" dirty="0" smtClean="0"/>
              <a:t>broadcast address </a:t>
            </a:r>
            <a:r>
              <a:rPr lang="en-US" sz="11200" dirty="0"/>
              <a:t>of 63 because the next subnet is </a:t>
            </a:r>
            <a:r>
              <a:rPr lang="en-US" sz="11200" dirty="0" smtClean="0"/>
              <a:t>64 and The </a:t>
            </a:r>
            <a:r>
              <a:rPr lang="en-US" sz="11200" dirty="0"/>
              <a:t>64 subnet has a broadcast </a:t>
            </a:r>
            <a:r>
              <a:rPr lang="en-US" sz="11200" dirty="0" smtClean="0"/>
              <a:t>address of </a:t>
            </a:r>
            <a:r>
              <a:rPr lang="en-US" sz="11200" dirty="0"/>
              <a:t>127 because the next subnet is 128, and so </a:t>
            </a:r>
            <a:r>
              <a:rPr lang="en-US" sz="11200" dirty="0" smtClean="0"/>
              <a:t>on</a:t>
            </a:r>
          </a:p>
          <a:p>
            <a:pPr lvl="1"/>
            <a:r>
              <a:rPr lang="en-US" sz="11200" dirty="0" smtClean="0"/>
              <a:t> </a:t>
            </a:r>
            <a:r>
              <a:rPr lang="en-US" sz="11200" dirty="0"/>
              <a:t>Remember, the broadcast address </a:t>
            </a:r>
            <a:r>
              <a:rPr lang="en-US" sz="11200" dirty="0" smtClean="0"/>
              <a:t>of the </a:t>
            </a:r>
            <a:r>
              <a:rPr lang="en-US" sz="11200" dirty="0"/>
              <a:t>last subnet is always </a:t>
            </a:r>
            <a:r>
              <a:rPr lang="en-US" sz="11200" dirty="0" smtClean="0"/>
              <a:t>255</a:t>
            </a:r>
            <a:endParaRPr lang="en-US" sz="11200" dirty="0"/>
          </a:p>
          <a:p>
            <a:r>
              <a:rPr lang="en-US" sz="11200" i="1" dirty="0" smtClean="0"/>
              <a:t>What </a:t>
            </a:r>
            <a:r>
              <a:rPr lang="en-US" sz="11200" i="1" dirty="0"/>
              <a:t>are the valid hosts? </a:t>
            </a:r>
            <a:endParaRPr lang="en-US" sz="11200" i="1" dirty="0" smtClean="0"/>
          </a:p>
          <a:p>
            <a:pPr lvl="1"/>
            <a:r>
              <a:rPr lang="en-US" sz="11200" dirty="0" smtClean="0"/>
              <a:t>Valid </a:t>
            </a:r>
            <a:r>
              <a:rPr lang="en-US" sz="11200" dirty="0"/>
              <a:t>hosts are the numbers between the subnets, </a:t>
            </a:r>
            <a:r>
              <a:rPr lang="en-US" sz="11200" dirty="0" smtClean="0"/>
              <a:t>omitting the </a:t>
            </a:r>
            <a:r>
              <a:rPr lang="en-US" sz="11200" dirty="0"/>
              <a:t>all-0s and </a:t>
            </a:r>
            <a:r>
              <a:rPr lang="en-US" sz="11200" dirty="0" smtClean="0"/>
              <a:t>all-1s. </a:t>
            </a:r>
            <a:r>
              <a:rPr lang="en-US" sz="11200" dirty="0"/>
              <a:t>For example, if 64 is the subnet number and 127 is the </a:t>
            </a:r>
            <a:r>
              <a:rPr lang="en-US" sz="11200" dirty="0" smtClean="0"/>
              <a:t>broadcast address</a:t>
            </a:r>
            <a:r>
              <a:rPr lang="en-US" sz="11200" dirty="0"/>
              <a:t>, then </a:t>
            </a:r>
            <a:r>
              <a:rPr lang="en-US" sz="11200" dirty="0" smtClean="0"/>
              <a:t>from 65 to 126 are </a:t>
            </a:r>
            <a:r>
              <a:rPr lang="en-US" sz="11200" dirty="0"/>
              <a:t>the valid </a:t>
            </a:r>
            <a:r>
              <a:rPr lang="en-US" sz="11200" dirty="0" smtClean="0"/>
              <a:t>hosts</a:t>
            </a:r>
          </a:p>
          <a:p>
            <a:pPr lvl="1"/>
            <a:r>
              <a:rPr lang="en-US" sz="11200" dirty="0" smtClean="0"/>
              <a:t>Your valid host </a:t>
            </a:r>
            <a:r>
              <a:rPr lang="en-US" sz="11200" dirty="0"/>
              <a:t>range is </a:t>
            </a:r>
            <a:r>
              <a:rPr lang="en-US" sz="11200" i="1" dirty="0"/>
              <a:t>always </a:t>
            </a:r>
            <a:r>
              <a:rPr lang="en-US" sz="11200" dirty="0"/>
              <a:t>the group </a:t>
            </a:r>
            <a:r>
              <a:rPr lang="en-US" sz="11200" dirty="0" smtClean="0"/>
              <a:t>of numbers </a:t>
            </a:r>
            <a:r>
              <a:rPr lang="en-US" sz="11200" dirty="0"/>
              <a:t>between the subnet address and the broadcast </a:t>
            </a:r>
            <a:r>
              <a:rPr lang="en-US" sz="11200" dirty="0" smtClean="0"/>
              <a:t>address</a:t>
            </a:r>
            <a:endParaRPr lang="en-US" sz="11200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r>
              <a:rPr lang="en-US" dirty="0"/>
              <a:t>—The Fast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Reference: </a:t>
            </a:r>
            <a:r>
              <a:rPr lang="en-US" sz="1200" dirty="0" err="1" smtClean="0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100-105</a:t>
            </a:r>
            <a:r>
              <a:rPr lang="en-US" sz="1200" i="1" dirty="0" smtClean="0"/>
              <a:t>,</a:t>
            </a:r>
            <a:r>
              <a:rPr lang="en-US" sz="1200" dirty="0" smtClean="0"/>
              <a:t>. </a:t>
            </a:r>
            <a:r>
              <a:rPr lang="en-US" sz="1200" dirty="0"/>
              <a:t>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13741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fr-FR" dirty="0"/>
              <a:t>Network </a:t>
            </a:r>
            <a:r>
              <a:rPr lang="fr-FR" dirty="0" err="1"/>
              <a:t>administrator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first contact </a:t>
            </a:r>
            <a:r>
              <a:rPr lang="fr-FR" dirty="0" err="1"/>
              <a:t>its</a:t>
            </a:r>
            <a:r>
              <a:rPr lang="fr-FR" dirty="0"/>
              <a:t> ISP,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addresses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larger</a:t>
            </a:r>
            <a:r>
              <a:rPr lang="fr-FR" dirty="0"/>
              <a:t> block of </a:t>
            </a:r>
            <a:r>
              <a:rPr lang="fr-FR" dirty="0" err="1"/>
              <a:t>addresses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been </a:t>
            </a:r>
            <a:r>
              <a:rPr lang="fr-FR" dirty="0" err="1"/>
              <a:t>allocated</a:t>
            </a:r>
            <a:r>
              <a:rPr lang="fr-FR" dirty="0"/>
              <a:t> to the </a:t>
            </a:r>
            <a:r>
              <a:rPr lang="fr-FR" dirty="0" smtClean="0"/>
              <a:t>ISP</a:t>
            </a:r>
            <a:endParaRPr lang="fr-FR" dirty="0"/>
          </a:p>
          <a:p>
            <a:pPr>
              <a:buNone/>
              <a:defRPr/>
            </a:pPr>
            <a:r>
              <a:rPr lang="en-US" dirty="0" smtClean="0">
                <a:solidFill>
                  <a:schemeClr val="accent2"/>
                </a:solidFill>
              </a:rPr>
              <a:t>Example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r>
              <a:rPr lang="en-US" dirty="0"/>
              <a:t>  </a:t>
            </a:r>
          </a:p>
          <a:p>
            <a:pPr>
              <a:defRPr/>
            </a:pPr>
            <a:r>
              <a:rPr lang="en-US" dirty="0"/>
              <a:t>The ISP may itself have been allocated the address block 200.23.16.0/20. </a:t>
            </a:r>
          </a:p>
          <a:p>
            <a:pPr>
              <a:defRPr/>
            </a:pPr>
            <a:r>
              <a:rPr lang="en-US" dirty="0"/>
              <a:t>Suppose a client requires 800 host addresses</a:t>
            </a:r>
          </a:p>
          <a:p>
            <a:pPr>
              <a:spcBef>
                <a:spcPts val="500"/>
              </a:spcBef>
              <a:spcAft>
                <a:spcPts val="500"/>
              </a:spcAft>
              <a:defRPr/>
            </a:pPr>
            <a:r>
              <a:rPr lang="en-US" dirty="0"/>
              <a:t>The ISP, in turn, could divide its address block into eight equal-sized contiguous address blocks and give one of these address blocks out to each of up to eight organizations that are supported by this </a:t>
            </a:r>
            <a:r>
              <a:rPr lang="en-US" dirty="0" smtClean="0"/>
              <a:t>ISP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 err="1"/>
              <a:t>Obtaining</a:t>
            </a:r>
            <a:r>
              <a:rPr lang="fr-FR" altLang="en-US" dirty="0"/>
              <a:t> a Block of </a:t>
            </a:r>
            <a:r>
              <a:rPr lang="fr-FR" altLang="en-US" dirty="0" err="1"/>
              <a:t>Addresses</a:t>
            </a:r>
            <a:r>
              <a:rPr lang="fr-F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Lets practice Class C: </a:t>
            </a:r>
            <a:r>
              <a:rPr lang="en-US" b="1" dirty="0" err="1" smtClean="0"/>
              <a:t>subnetting</a:t>
            </a:r>
            <a:r>
              <a:rPr lang="en-US" b="1" dirty="0" smtClean="0"/>
              <a:t> of : </a:t>
            </a:r>
            <a:r>
              <a:rPr lang="en-US" b="1" dirty="0"/>
              <a:t>255.255.255.128 (/25)</a:t>
            </a:r>
            <a:endParaRPr lang="en-US" dirty="0" smtClean="0"/>
          </a:p>
          <a:p>
            <a:pPr lvl="1"/>
            <a:r>
              <a:rPr lang="en-US" dirty="0" smtClean="0"/>
              <a:t>Consider a network address: 192.168.10.0 </a:t>
            </a:r>
          </a:p>
          <a:p>
            <a:pPr lvl="1"/>
            <a:r>
              <a:rPr lang="en-US" dirty="0" smtClean="0"/>
              <a:t>And subnet mask: 255.255.255.128 </a:t>
            </a:r>
          </a:p>
          <a:p>
            <a:r>
              <a:rPr lang="en-US" dirty="0"/>
              <a:t>Now, </a:t>
            </a:r>
            <a:r>
              <a:rPr lang="en-US" dirty="0" smtClean="0"/>
              <a:t>let’s </a:t>
            </a:r>
            <a:r>
              <a:rPr lang="en-US" dirty="0"/>
              <a:t>answer our big five</a:t>
            </a:r>
            <a:r>
              <a:rPr lang="en-US" dirty="0" smtClean="0"/>
              <a:t>:</a:t>
            </a:r>
          </a:p>
          <a:p>
            <a:r>
              <a:rPr lang="en-US" dirty="0"/>
              <a:t>How many </a:t>
            </a:r>
            <a:r>
              <a:rPr lang="en-US" dirty="0" smtClean="0"/>
              <a:t>subnets?</a:t>
            </a:r>
          </a:p>
          <a:p>
            <a:pPr lvl="1"/>
            <a:r>
              <a:rPr lang="en-US" dirty="0" smtClean="0"/>
              <a:t>Since </a:t>
            </a:r>
            <a:r>
              <a:rPr lang="en-US" dirty="0"/>
              <a:t>128 is 1 bit on (</a:t>
            </a:r>
            <a:r>
              <a:rPr lang="en-US" b="1" dirty="0"/>
              <a:t>1</a:t>
            </a:r>
            <a:r>
              <a:rPr lang="en-US" dirty="0"/>
              <a:t>0000000), the answer would be </a:t>
            </a:r>
            <a:r>
              <a:rPr lang="en-US" dirty="0" smtClean="0"/>
              <a:t>2^1 </a:t>
            </a:r>
            <a:r>
              <a:rPr lang="en-US" dirty="0"/>
              <a:t>= 2</a:t>
            </a:r>
            <a:endParaRPr lang="en-US" dirty="0" smtClean="0"/>
          </a:p>
          <a:p>
            <a:r>
              <a:rPr lang="en-US" i="1" dirty="0"/>
              <a:t>How many hosts per subnet? </a:t>
            </a:r>
            <a:endParaRPr lang="en-US" i="1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have 7 host bits off (1</a:t>
            </a:r>
            <a:r>
              <a:rPr lang="en-US" b="1" dirty="0"/>
              <a:t>0000000</a:t>
            </a:r>
            <a:r>
              <a:rPr lang="en-US" dirty="0"/>
              <a:t>), so the equation </a:t>
            </a:r>
            <a:r>
              <a:rPr lang="en-US" dirty="0" smtClean="0"/>
              <a:t>would be 2^7</a:t>
            </a:r>
            <a:r>
              <a:rPr lang="en-US" sz="400" dirty="0" smtClean="0"/>
              <a:t> </a:t>
            </a:r>
            <a:r>
              <a:rPr lang="en-US" dirty="0"/>
              <a:t>– 2 = 126 </a:t>
            </a:r>
            <a:r>
              <a:rPr lang="en-US" dirty="0" smtClean="0"/>
              <a:t>hosts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you figure out the block size of a mask, the amount of </a:t>
            </a:r>
            <a:r>
              <a:rPr lang="en-US" dirty="0" smtClean="0"/>
              <a:t>hosts is </a:t>
            </a:r>
            <a:r>
              <a:rPr lang="en-US" dirty="0"/>
              <a:t>always the block size minus </a:t>
            </a:r>
            <a:r>
              <a:rPr lang="en-US" dirty="0" smtClean="0"/>
              <a:t>2</a:t>
            </a:r>
          </a:p>
          <a:p>
            <a:r>
              <a:rPr lang="en-US" i="1" dirty="0"/>
              <a:t>What are the valid subnets? </a:t>
            </a:r>
            <a:endParaRPr lang="en-US" i="1" dirty="0" smtClean="0"/>
          </a:p>
          <a:p>
            <a:pPr lvl="1"/>
            <a:r>
              <a:rPr lang="en-US" dirty="0"/>
              <a:t>block size </a:t>
            </a:r>
            <a:r>
              <a:rPr lang="en-US" dirty="0" smtClean="0"/>
              <a:t>= 256 </a:t>
            </a:r>
            <a:r>
              <a:rPr lang="en-US" dirty="0"/>
              <a:t>– subnet </a:t>
            </a:r>
            <a:r>
              <a:rPr lang="en-US" dirty="0" smtClean="0"/>
              <a:t>mask, e.g., 256 </a:t>
            </a:r>
            <a:r>
              <a:rPr lang="en-US" dirty="0"/>
              <a:t>– 128 = </a:t>
            </a:r>
            <a:r>
              <a:rPr lang="en-US" dirty="0" smtClean="0"/>
              <a:t>128</a:t>
            </a:r>
          </a:p>
          <a:p>
            <a:pPr lvl="1"/>
            <a:r>
              <a:rPr lang="en-US" dirty="0"/>
              <a:t>we’ll start at zero and count </a:t>
            </a:r>
            <a:r>
              <a:rPr lang="en-US" dirty="0" smtClean="0"/>
              <a:t>in our </a:t>
            </a:r>
            <a:r>
              <a:rPr lang="en-US" dirty="0"/>
              <a:t>block size, so our subnets are </a:t>
            </a:r>
            <a:r>
              <a:rPr lang="en-US" dirty="0" smtClean="0"/>
              <a:t>0 and 128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(Address Class 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Reference: </a:t>
            </a:r>
            <a:r>
              <a:rPr lang="en-US" sz="1200" dirty="0" err="1" smtClean="0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100-105</a:t>
            </a:r>
            <a:r>
              <a:rPr lang="en-US" sz="1200" i="1" dirty="0" smtClean="0"/>
              <a:t>,</a:t>
            </a:r>
            <a:r>
              <a:rPr lang="en-US" sz="1200" dirty="0" smtClean="0"/>
              <a:t> </a:t>
            </a:r>
            <a:r>
              <a:rPr lang="en-US" sz="1200" dirty="0"/>
              <a:t>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326784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broadcast address for each </a:t>
            </a:r>
            <a:r>
              <a:rPr lang="en-US" dirty="0" smtClean="0"/>
              <a:t>subnet?</a:t>
            </a:r>
          </a:p>
          <a:p>
            <a:pPr lvl="1"/>
            <a:r>
              <a:rPr lang="en-US" dirty="0"/>
              <a:t>The number right before the value </a:t>
            </a:r>
            <a:r>
              <a:rPr lang="en-US" dirty="0" smtClean="0"/>
              <a:t>of the </a:t>
            </a:r>
            <a:r>
              <a:rPr lang="en-US" dirty="0"/>
              <a:t>next subnet is all host bits turned on and equals the broadcast </a:t>
            </a:r>
            <a:r>
              <a:rPr lang="en-US" dirty="0" smtClean="0"/>
              <a:t>address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</a:t>
            </a:r>
            <a:r>
              <a:rPr lang="en-US" dirty="0" smtClean="0"/>
              <a:t>zero subnet</a:t>
            </a:r>
            <a:r>
              <a:rPr lang="en-US" dirty="0"/>
              <a:t>, the next subnet is 128, so the broadcast of the 0 subnet is </a:t>
            </a:r>
            <a:r>
              <a:rPr lang="en-US" dirty="0" smtClean="0"/>
              <a:t>127</a:t>
            </a:r>
          </a:p>
          <a:p>
            <a:r>
              <a:rPr lang="en-US" dirty="0"/>
              <a:t>What are the valid hosts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These are the numbers between the subnet and </a:t>
            </a:r>
            <a:r>
              <a:rPr lang="en-US" dirty="0" smtClean="0"/>
              <a:t>broadcast Address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(Address Class 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11" y="4613971"/>
            <a:ext cx="5954893" cy="2011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940" y="6574652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Reference: </a:t>
            </a:r>
            <a:r>
              <a:rPr lang="en-US" sz="1200" dirty="0" err="1" smtClean="0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</a:t>
            </a:r>
            <a:r>
              <a:rPr lang="en-US" sz="1200" i="1" dirty="0" smtClean="0"/>
              <a:t>100-105,</a:t>
            </a:r>
            <a:r>
              <a:rPr lang="en-US" sz="1200" dirty="0" smtClean="0"/>
              <a:t> </a:t>
            </a:r>
            <a:r>
              <a:rPr lang="en-US" sz="1200" dirty="0"/>
              <a:t>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8447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605" y="2146786"/>
            <a:ext cx="5398195" cy="24688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 Class C /25 logical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Reference: </a:t>
            </a:r>
            <a:r>
              <a:rPr lang="en-US" sz="1200" dirty="0" err="1" smtClean="0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</a:t>
            </a:r>
            <a:r>
              <a:rPr lang="en-US" sz="1200" i="1" dirty="0" smtClean="0"/>
              <a:t>100-105,</a:t>
            </a:r>
            <a:r>
              <a:rPr lang="en-US" sz="1200" dirty="0" smtClean="0"/>
              <a:t>John </a:t>
            </a:r>
            <a:r>
              <a:rPr lang="en-US" sz="1200" dirty="0"/>
              <a:t>Wiley &amp; Sons,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2" y="2282190"/>
            <a:ext cx="4713203" cy="2698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5006" y="1650938"/>
            <a:ext cx="314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One network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19633" y="1650938"/>
            <a:ext cx="407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Multiple networks connected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 smtClean="0"/>
              <a:t>Subnetting</a:t>
            </a:r>
            <a:r>
              <a:rPr lang="en-GB" altLang="en-US" dirty="0" smtClean="0"/>
              <a:t>: Example1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5730"/>
            <a:ext cx="10515600" cy="380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08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 smtClean="0"/>
              <a:t>Subnetting</a:t>
            </a:r>
            <a:r>
              <a:rPr lang="en-GB" altLang="en-US" dirty="0" smtClean="0"/>
              <a:t>: Example1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14" y="1682562"/>
            <a:ext cx="8839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474414" y="3158281"/>
            <a:ext cx="1571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254 Hosts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69014" y="3845668"/>
            <a:ext cx="2852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2^</a:t>
            </a:r>
            <a:r>
              <a:rPr lang="en-GB" altLang="en-US" smtClean="0">
                <a:solidFill>
                  <a:srgbClr val="009900"/>
                </a:solidFill>
                <a:cs typeface="Arial" panose="020B0604020202020204" pitchFamily="34" charset="0"/>
              </a:rPr>
              <a:t>8</a:t>
            </a: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 - 2 = 254 Hosts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445214" y="4836268"/>
            <a:ext cx="3848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Network ID: </a:t>
            </a:r>
            <a:r>
              <a:rPr lang="en-GB" altLang="en-US" dirty="0" smtClean="0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dirty="0" smtClean="0">
                <a:solidFill>
                  <a:srgbClr val="009900"/>
                </a:solidFill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264614" y="2748388"/>
            <a:ext cx="1676400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11111111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194389" y="5445868"/>
            <a:ext cx="4446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Broadcast ID: </a:t>
            </a:r>
            <a:r>
              <a:rPr lang="en-GB" altLang="en-US" dirty="0" smtClean="0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dirty="0" smtClean="0">
                <a:solidFill>
                  <a:srgbClr val="009900"/>
                </a:solidFill>
                <a:cs typeface="Arial" panose="020B0604020202020204" pitchFamily="34" charset="0"/>
              </a:rPr>
              <a:t>255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14" y="2016868"/>
            <a:ext cx="25812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6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 smtClean="0"/>
              <a:t>Subnetting</a:t>
            </a:r>
            <a:r>
              <a:rPr lang="en-GB" altLang="en-US" dirty="0" smtClean="0"/>
              <a:t>: Example1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25432" y="3404717"/>
            <a:ext cx="4191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11111111  .   11111111  .   11111111  .   00000000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25432" y="3865092"/>
            <a:ext cx="4191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11111111  .   11111111  .   11111111  .   </a:t>
            </a:r>
            <a:r>
              <a:rPr lang="en-GB" sz="1400" b="1" dirty="0">
                <a:solidFill>
                  <a:srgbClr val="0099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0000000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49432" y="4544542"/>
            <a:ext cx="2057400" cy="5334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prstShdw prst="shdw17" dist="17961" dir="2700000">
              <a:srgbClr val="995C00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subnet number</a:t>
            </a:r>
            <a:endParaRPr lang="en-US" altLang="en-US" sz="160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083032" y="4544542"/>
            <a:ext cx="2057400" cy="5334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prstShdw prst="shdw17" dist="17961" dir="2700000">
              <a:srgbClr val="997A3D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host number</a:t>
            </a:r>
            <a:endParaRPr lang="en-US" altLang="en-US" sz="160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5321032" y="4092104"/>
            <a:ext cx="228600" cy="381000"/>
          </a:xfrm>
          <a:prstGeom prst="straightConnector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5702032" y="4092104"/>
            <a:ext cx="762000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6006832" y="4092104"/>
            <a:ext cx="228600" cy="381000"/>
          </a:xfrm>
          <a:prstGeom prst="straightConnector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4" y="2300901"/>
            <a:ext cx="6137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632" y="1452092"/>
            <a:ext cx="2365375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urved Left Arrow 13"/>
          <p:cNvSpPr/>
          <p:nvPr/>
        </p:nvSpPr>
        <p:spPr bwMode="auto">
          <a:xfrm>
            <a:off x="6440220" y="3009429"/>
            <a:ext cx="820737" cy="703263"/>
          </a:xfrm>
          <a:prstGeom prst="curvedLeftArrow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20" y="5712942"/>
            <a:ext cx="78708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11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 smtClean="0"/>
              <a:t>Subnetting</a:t>
            </a:r>
            <a:r>
              <a:rPr lang="en-GB" altLang="en-US" dirty="0" smtClean="0"/>
              <a:t>: Example1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6446" y="3083704"/>
            <a:ext cx="4191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11111111  .   11111111  .   11111111  .   00000000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6446" y="3544079"/>
            <a:ext cx="4191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11111111  .   11111111  .   11111111  .   </a:t>
            </a:r>
            <a:r>
              <a:rPr lang="en-GB" sz="1400" b="1" dirty="0">
                <a:solidFill>
                  <a:srgbClr val="0099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0000000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46" y="2018491"/>
            <a:ext cx="6137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46" y="1553726"/>
            <a:ext cx="2365375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08246" y="4142566"/>
            <a:ext cx="4103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Network ID 1: </a:t>
            </a:r>
            <a:r>
              <a:rPr lang="en-GB" altLang="en-US" smtClean="0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smtClean="0">
                <a:solidFill>
                  <a:srgbClr val="009900"/>
                </a:solidFill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808234" y="5371291"/>
            <a:ext cx="4446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Network ID 2: </a:t>
            </a:r>
            <a:r>
              <a:rPr lang="en-GB" altLang="en-US" smtClean="0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smtClean="0">
                <a:solidFill>
                  <a:srgbClr val="009900"/>
                </a:solidFill>
                <a:cs typeface="Arial" panose="020B0604020202020204" pitchFamily="34" charset="0"/>
              </a:rPr>
              <a:t>128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819346" y="5904691"/>
            <a:ext cx="4703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Broadcast ID 1: </a:t>
            </a:r>
            <a:r>
              <a:rPr lang="en-GB" altLang="en-US" smtClean="0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smtClean="0">
                <a:solidFill>
                  <a:srgbClr val="009900"/>
                </a:solidFill>
                <a:cs typeface="Arial" panose="020B0604020202020204" pitchFamily="34" charset="0"/>
              </a:rPr>
              <a:t>255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79646" y="4604529"/>
            <a:ext cx="4703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Broadcast ID 1: </a:t>
            </a:r>
            <a:r>
              <a:rPr lang="en-GB" altLang="en-US" smtClean="0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smtClean="0">
                <a:solidFill>
                  <a:srgbClr val="009900"/>
                </a:solidFill>
                <a:cs typeface="Arial" panose="020B0604020202020204" pitchFamily="34" charset="0"/>
              </a:rPr>
              <a:t>127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583059" y="6396816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New Subnet Mask:</a:t>
            </a:r>
            <a:endParaRPr lang="en-GB" altLang="en-US" smtClean="0">
              <a:solidFill>
                <a:srgbClr val="00990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332609" y="6387291"/>
            <a:ext cx="288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800" smtClean="0">
                <a:solidFill>
                  <a:srgbClr val="FF0000"/>
                </a:solidFill>
                <a:cs typeface="Arial" panose="020B0604020202020204" pitchFamily="34" charset="0"/>
              </a:rPr>
              <a:t>255.255.255</a:t>
            </a:r>
            <a:r>
              <a:rPr lang="en-GB" altLang="en-US" sz="2800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sz="2800" smtClean="0">
                <a:solidFill>
                  <a:srgbClr val="009900"/>
                </a:solidFill>
                <a:cs typeface="Arial" panose="020B0604020202020204" pitchFamily="34" charset="0"/>
              </a:rPr>
              <a:t>128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172271" y="4161616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/25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175446" y="4618816"/>
            <a:ext cx="61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/25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216721" y="5391929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/25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404046" y="5925329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mtClean="0">
                <a:solidFill>
                  <a:srgbClr val="000000"/>
                </a:solidFill>
                <a:cs typeface="Arial" panose="020B0604020202020204" pitchFamily="34" charset="0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69563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Subnetting</a:t>
            </a:r>
            <a:r>
              <a:rPr lang="en-US" dirty="0" smtClean="0"/>
              <a:t> Example-2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41" y="2967140"/>
            <a:ext cx="61198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00016" y="3891065"/>
            <a:ext cx="47275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11111111  .   11111111  .   11111111  .   </a:t>
            </a:r>
            <a:r>
              <a:rPr lang="en-GB" sz="1600" b="1" dirty="0">
                <a:solidFill>
                  <a:srgbClr val="009900"/>
                </a:solidFill>
              </a:rPr>
              <a:t>11</a:t>
            </a: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000000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116" y="1681265"/>
            <a:ext cx="2566988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4" y="4653065"/>
            <a:ext cx="118586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23791" y="2243240"/>
            <a:ext cx="4878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192   .   168  .  100   .  225/</a:t>
            </a:r>
            <a:r>
              <a:rPr lang="en-US" altLang="en-US" b="1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16129" y="2689328"/>
            <a:ext cx="492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b="1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2266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Subnetting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74" y="1890548"/>
            <a:ext cx="61198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54099" y="2811298"/>
            <a:ext cx="47275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11111111  .   11111111  .   11111111  .   </a:t>
            </a:r>
            <a:r>
              <a:rPr lang="en-GB" sz="1600" b="1" dirty="0">
                <a:solidFill>
                  <a:srgbClr val="009900"/>
                </a:solidFill>
              </a:rPr>
              <a:t>11</a:t>
            </a: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000000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49" y="1515104"/>
            <a:ext cx="25146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12" y="3195887"/>
            <a:ext cx="470217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27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 We </a:t>
            </a:r>
            <a:r>
              <a:rPr lang="en-US" altLang="en-US" dirty="0"/>
              <a:t>have been assigned an address of 201.222.5.0.  Assume </a:t>
            </a:r>
            <a:r>
              <a:rPr lang="en-US" altLang="en-US" dirty="0" smtClean="0"/>
              <a:t>25 </a:t>
            </a:r>
            <a:r>
              <a:rPr lang="en-US" altLang="en-US" dirty="0"/>
              <a:t>subnets are needed, with 5 hosts per subnet.  Our mission is to identify each subnet address and the addresses of all hosts under each subnet.</a:t>
            </a:r>
          </a:p>
          <a:p>
            <a:r>
              <a:rPr lang="en-US" altLang="en-US" dirty="0"/>
              <a:t>Step 1.  Convert the decimal dotted notation address 201.222.5.0/24 to binary</a:t>
            </a:r>
            <a:r>
              <a:rPr lang="en-US" altLang="en-US" dirty="0" smtClean="0"/>
              <a:t>:</a:t>
            </a:r>
          </a:p>
          <a:p>
            <a:pPr marL="463550" lvl="1" indent="0">
              <a:buNone/>
            </a:pPr>
            <a:r>
              <a:rPr lang="en-US" altLang="en-US" dirty="0" smtClean="0"/>
              <a:t>		11001001.11011110.00000101.00000000</a:t>
            </a:r>
            <a:endParaRPr lang="en-US" altLang="en-US" dirty="0"/>
          </a:p>
          <a:p>
            <a:r>
              <a:rPr lang="en-US" altLang="en-US" dirty="0"/>
              <a:t>Step 2.  Determine the Network part of the IP Address </a:t>
            </a:r>
            <a:r>
              <a:rPr lang="en-US" altLang="en-US" dirty="0" smtClean="0"/>
              <a:t>201.222.5.0/24:</a:t>
            </a:r>
          </a:p>
          <a:p>
            <a:pPr marL="463550" lvl="1" indent="0">
              <a:buNone/>
            </a:pPr>
            <a:r>
              <a:rPr lang="en-US" altLang="en-US" dirty="0" smtClean="0"/>
              <a:t>		201.222.5.0/24 </a:t>
            </a:r>
            <a:r>
              <a:rPr lang="en-US" altLang="en-US" dirty="0"/>
              <a:t>means how many bits for the network?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Our subnet </a:t>
            </a:r>
            <a:r>
              <a:rPr lang="en-US" altLang="en-US" smtClean="0"/>
              <a:t>planning 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IP addressing: CIDR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6"/>
            <a:ext cx="11096157" cy="2078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CIDR: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lassless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omain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(pronounced “cider”)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 portion of address of arbitrary length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address format: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a.b.c.d/x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where x is # bits in subnet portion of address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BFDBCB-D833-424E-B896-ECF456E857A6}"/>
              </a:ext>
            </a:extLst>
          </p:cNvPr>
          <p:cNvGrpSpPr/>
          <p:nvPr/>
        </p:nvGrpSpPr>
        <p:grpSpPr>
          <a:xfrm>
            <a:off x="3242716" y="3863272"/>
            <a:ext cx="6124575" cy="1624012"/>
            <a:chOff x="3242716" y="3863272"/>
            <a:chExt cx="6124575" cy="1624012"/>
          </a:xfrm>
        </p:grpSpPr>
        <p:sp>
          <p:nvSpPr>
            <p:cNvPr id="71" name="Text Box 5">
              <a:extLst>
                <a:ext uri="{FF2B5EF4-FFF2-40B4-BE49-F238E27FC236}">
                  <a16:creationId xmlns:a16="http://schemas.microsoft.com/office/drawing/2014/main" id="{DF99B885-3705-9D49-B24E-90392B918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2716" y="4444297"/>
              <a:ext cx="61245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11001000  00010111  0001000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0  00000000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Text Box 6">
              <a:extLst>
                <a:ext uri="{FF2B5EF4-FFF2-40B4-BE49-F238E27FC236}">
                  <a16:creationId xmlns:a16="http://schemas.microsoft.com/office/drawing/2014/main" id="{53AC14AD-B9EE-554E-9932-48BD3C8AF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4829" y="3899784"/>
              <a:ext cx="869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part</a:t>
              </a:r>
            </a:p>
          </p:txBody>
        </p:sp>
        <p:sp>
          <p:nvSpPr>
            <p:cNvPr id="85" name="Text Box 7">
              <a:extLst>
                <a:ext uri="{FF2B5EF4-FFF2-40B4-BE49-F238E27FC236}">
                  <a16:creationId xmlns:a16="http://schemas.microsoft.com/office/drawing/2014/main" id="{A9661791-FEB7-4F4F-86F8-6CFB4289AC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4604" y="3863272"/>
              <a:ext cx="615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host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part</a:t>
              </a:r>
            </a:p>
          </p:txBody>
        </p:sp>
        <p:sp>
          <p:nvSpPr>
            <p:cNvPr id="89" name="Line 8">
              <a:extLst>
                <a:ext uri="{FF2B5EF4-FFF2-40B4-BE49-F238E27FC236}">
                  <a16:creationId xmlns:a16="http://schemas.microsoft.com/office/drawing/2014/main" id="{3951CC4F-1C7E-7149-9A31-48715C63D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11304" y="4209347"/>
              <a:ext cx="1620837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11">
              <a:extLst>
                <a:ext uri="{FF2B5EF4-FFF2-40B4-BE49-F238E27FC236}">
                  <a16:creationId xmlns:a16="http://schemas.microsoft.com/office/drawing/2014/main" id="{CD44A653-71EC-9D4E-A7F3-98231B2666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02129" y="4198234"/>
              <a:ext cx="5953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 Box 12">
              <a:extLst>
                <a:ext uri="{FF2B5EF4-FFF2-40B4-BE49-F238E27FC236}">
                  <a16:creationId xmlns:a16="http://schemas.microsoft.com/office/drawing/2014/main" id="{D9A9A07F-569F-3443-AEE2-00A164A4D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9466" y="5030084"/>
              <a:ext cx="22193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200.23.16.0/23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Line 14">
              <a:extLst>
                <a:ext uri="{FF2B5EF4-FFF2-40B4-BE49-F238E27FC236}">
                  <a16:creationId xmlns:a16="http://schemas.microsoft.com/office/drawing/2014/main" id="{2DDD0515-22AD-7341-9655-745249D5C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566" y="4199822"/>
              <a:ext cx="1438275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15">
              <a:extLst>
                <a:ext uri="{FF2B5EF4-FFF2-40B4-BE49-F238E27FC236}">
                  <a16:creationId xmlns:a16="http://schemas.microsoft.com/office/drawing/2014/main" id="{EE979EFA-8152-E542-864B-818BC9C39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71829" y="4210934"/>
              <a:ext cx="6477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C68F452-8EED-AA47-AB8D-3B3E453FE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9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Step 3.  Determine what part of the IP address is the </a:t>
            </a:r>
            <a:r>
              <a:rPr lang="en-US" altLang="en-US" i="1" dirty="0"/>
              <a:t>network portion</a:t>
            </a:r>
            <a:r>
              <a:rPr lang="en-US" altLang="en-US" dirty="0"/>
              <a:t> and what part of </a:t>
            </a:r>
            <a:r>
              <a:rPr lang="en-US" altLang="en-US" dirty="0" smtClean="0"/>
              <a:t>the </a:t>
            </a:r>
            <a:r>
              <a:rPr lang="en-US" altLang="en-US" dirty="0"/>
              <a:t>address is the </a:t>
            </a:r>
            <a:r>
              <a:rPr lang="en-US" altLang="en-US" i="1" dirty="0"/>
              <a:t>host portion</a:t>
            </a:r>
            <a:r>
              <a:rPr lang="en-US" altLang="en-US" dirty="0" smtClean="0"/>
              <a:t>:</a:t>
            </a:r>
          </a:p>
          <a:p>
            <a:pPr>
              <a:buFontTx/>
              <a:buNone/>
            </a:pPr>
            <a:r>
              <a:rPr lang="en-US" altLang="en-US" dirty="0" smtClean="0"/>
              <a:t>		11001001.11011110.00000101.00000000 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Network  </a:t>
            </a:r>
            <a:r>
              <a:rPr lang="en-US" altLang="en-US" dirty="0"/>
              <a:t>.Network  .Network  .Host</a:t>
            </a:r>
          </a:p>
          <a:p>
            <a:r>
              <a:rPr lang="en-US" altLang="en-US" dirty="0"/>
              <a:t>Step 4.  Determine how many bits you need to borrow from the last octet (host portion) of the IP Address to give you the needed 25 subnets</a:t>
            </a:r>
            <a:r>
              <a:rPr lang="en-US" altLang="en-US" dirty="0" smtClean="0"/>
              <a:t>:</a:t>
            </a:r>
          </a:p>
          <a:p>
            <a:pPr>
              <a:buFontTx/>
              <a:buNone/>
            </a:pPr>
            <a:r>
              <a:rPr lang="en-US" altLang="en-US" dirty="0" smtClean="0"/>
              <a:t>		2 </a:t>
            </a:r>
            <a:r>
              <a:rPr lang="en-US" altLang="en-US" dirty="0"/>
              <a:t>to the power of 1 = 2 subnets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2 </a:t>
            </a:r>
            <a:r>
              <a:rPr lang="en-US" altLang="en-US" dirty="0"/>
              <a:t>to the power of 2 = 4 subnets 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2 </a:t>
            </a:r>
            <a:r>
              <a:rPr lang="en-US" altLang="en-US" dirty="0"/>
              <a:t>to the power of 3 = 8 subnets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2"/>
                </a:solidFill>
              </a:rPr>
              <a:t>	</a:t>
            </a:r>
            <a:r>
              <a:rPr lang="en-US" altLang="en-US" dirty="0" smtClean="0">
                <a:solidFill>
                  <a:schemeClr val="tx2"/>
                </a:solidFill>
              </a:rPr>
              <a:t>	2 </a:t>
            </a:r>
            <a:r>
              <a:rPr lang="en-US" altLang="en-US" dirty="0">
                <a:solidFill>
                  <a:schemeClr val="tx2"/>
                </a:solidFill>
              </a:rPr>
              <a:t>to the power of 4 = 16 subnets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	</a:t>
            </a:r>
            <a:r>
              <a:rPr lang="en-US" altLang="en-US" dirty="0" smtClean="0">
                <a:solidFill>
                  <a:srgbClr val="FF0000"/>
                </a:solidFill>
              </a:rPr>
              <a:t>	2 </a:t>
            </a:r>
            <a:r>
              <a:rPr lang="en-US" altLang="en-US" dirty="0">
                <a:solidFill>
                  <a:srgbClr val="FF0000"/>
                </a:solidFill>
              </a:rPr>
              <a:t>to the power of 5 = 32 subnets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2 </a:t>
            </a:r>
            <a:r>
              <a:rPr lang="en-US" altLang="en-US" dirty="0"/>
              <a:t>to the power of 6 </a:t>
            </a:r>
            <a:r>
              <a:rPr lang="en-US" altLang="en-US" dirty="0" smtClean="0"/>
              <a:t>= </a:t>
            </a:r>
            <a:r>
              <a:rPr lang="en-US" altLang="en-US" dirty="0"/>
              <a:t>64 subnets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5.  Since you borrowed five bits from the host for subnets, determine how many hosts can you have on each of those </a:t>
            </a:r>
            <a:r>
              <a:rPr lang="en-US" altLang="en-US" dirty="0" smtClean="0"/>
              <a:t>subnets?</a:t>
            </a:r>
          </a:p>
          <a:p>
            <a:pPr lvl="1"/>
            <a:r>
              <a:rPr lang="en-US" altLang="en-US" dirty="0" smtClean="0"/>
              <a:t>2 </a:t>
            </a:r>
            <a:r>
              <a:rPr lang="en-US" altLang="en-US" dirty="0"/>
              <a:t>to the power of 3 = 8 hosts (less 2) giving you 6 hosts per </a:t>
            </a:r>
            <a:r>
              <a:rPr lang="en-US" altLang="en-US" dirty="0" smtClean="0"/>
              <a:t>subnet</a:t>
            </a:r>
            <a:endParaRPr lang="en-US" altLang="en-US" dirty="0"/>
          </a:p>
          <a:p>
            <a:pPr lvl="1"/>
            <a:r>
              <a:rPr lang="en-GB" altLang="en-US" dirty="0">
                <a:cs typeface="Arial" panose="020B0604020202020204" pitchFamily="34" charset="0"/>
              </a:rPr>
              <a:t>2^</a:t>
            </a:r>
            <a:r>
              <a:rPr lang="en-GB" altLang="en-US" dirty="0">
                <a:solidFill>
                  <a:srgbClr val="009900"/>
                </a:solidFill>
                <a:cs typeface="Arial" panose="020B0604020202020204" pitchFamily="34" charset="0"/>
              </a:rPr>
              <a:t>3</a:t>
            </a:r>
            <a:r>
              <a:rPr lang="en-GB" altLang="en-US" dirty="0">
                <a:cs typeface="Arial" panose="020B0604020202020204" pitchFamily="34" charset="0"/>
              </a:rPr>
              <a:t> - 2 = 6 Hosts/subnet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33208" y="2250468"/>
            <a:ext cx="8946204" cy="4192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661025" algn="l"/>
              </a:tabLst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5661025" algn="l"/>
              </a:tabLst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661025" algn="l"/>
              </a:tabLst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</a:t>
            </a:r>
            <a:r>
              <a:rPr kumimoji="0" lang="en-US" altLang="en-US" sz="1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Subnet #	Binary Subnetwork	</a:t>
            </a: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   </a:t>
            </a:r>
            <a:endParaRPr kumimoji="0" lang="en-US" altLang="en-US" sz="1400" b="0" i="0" u="sng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		00000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2		00001		    	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3		00010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4		00011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5		00100  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6		00101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7		00110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8		00111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9		01000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10		01001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11		01010		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12		01011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13		01100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..		……..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32		11111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361922"/>
            <a:ext cx="991897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800" dirty="0"/>
              <a:t>Step 6.  Determine the Binary Subnetworks Field Numbers (32 possible combinations):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60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7.  Determine the Range of Binary Host Field Numbers for Each Subnetwork: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1416" y="2184806"/>
            <a:ext cx="8458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 #	Binary Subnetwork	Range of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endParaRPr lang="en-US" altLang="ja-JP" sz="1400" u="sng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	00000		000 - 111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	00001		000 - 111		   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	00010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	00011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	00100		000 - 111  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	00101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	00110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	00111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	01000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	01001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	01010		000 - 111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	01011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	01100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	……..		-----------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	11111		000 - 111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02029" y="3097180"/>
            <a:ext cx="530968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cs typeface="Arial" panose="020B0604020202020204" pitchFamily="34" charset="0"/>
              </a:rPr>
              <a:t>Original </a:t>
            </a:r>
            <a:r>
              <a:rPr lang="en-US" altLang="en-US" sz="2000" i="1" dirty="0" smtClean="0">
                <a:cs typeface="Arial" panose="020B0604020202020204" pitchFamily="34" charset="0"/>
              </a:rPr>
              <a:t>IP: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 smtClean="0">
                <a:cs typeface="Arial" panose="020B0604020202020204" pitchFamily="34" charset="0"/>
              </a:rPr>
              <a:t>11001001.11011110.00000101.</a:t>
            </a:r>
            <a:r>
              <a:rPr lang="en-US" altLang="en-US" sz="2000" b="1" i="1" dirty="0" smtClean="0">
                <a:cs typeface="Arial" panose="020B0604020202020204" pitchFamily="34" charset="0"/>
              </a:rPr>
              <a:t>XXXXX</a:t>
            </a:r>
            <a:r>
              <a:rPr lang="en-US" altLang="en-US" sz="2000" i="1" dirty="0" smtClean="0">
                <a:cs typeface="Arial" panose="020B0604020202020204" pitchFamily="34" charset="0"/>
              </a:rPr>
              <a:t>000</a:t>
            </a:r>
            <a:endParaRPr lang="en-US" altLang="en-US" sz="2000" i="1" dirty="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cs typeface="Arial" panose="020B0604020202020204" pitchFamily="34" charset="0"/>
              </a:rPr>
              <a:t>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cs typeface="Arial" panose="020B0604020202020204" pitchFamily="34" charset="0"/>
              </a:rPr>
              <a:t>11001001.11011110.00000101.</a:t>
            </a:r>
            <a:r>
              <a:rPr lang="en-US" altLang="en-US" sz="2000" b="1" i="1" dirty="0">
                <a:cs typeface="Arial" panose="020B0604020202020204" pitchFamily="34" charset="0"/>
              </a:rPr>
              <a:t>XXXXX</a:t>
            </a:r>
            <a:r>
              <a:rPr lang="en-US" altLang="en-US" sz="2000" i="1" dirty="0">
                <a:cs typeface="Arial" panose="020B0604020202020204" pitchFamily="34" charset="0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09696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8.  Determine Decimal Host Numbers for Each Subnetwork: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66900" y="1986332"/>
            <a:ext cx="8458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 #	Binary Subnetwork	Range of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Decimal Host Numbers	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endParaRPr lang="en-US" altLang="ja-JP" sz="1400" u="sng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	00000		000 – 111		 .0 -  .7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	00001		000 - 111		 .8 -  .15		   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	00010		000 - 111		.16 - .23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	00011		000 - 111		.24 - .31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	00100		000 - 111  		.32 - .39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	00101		000 - 111		.40 - .47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	00110		000 - 111		.48 - .55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	00111		000 - 111		.56 - .63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	01000		000 - 111		.64 - .71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	01001		000 - 111		.72 - .79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	01010		000 - 111		.80 - .87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	01011		000 - 111		.88 - .95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	01100		000 - 111		.96 - 103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	……..		-----------		----------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	11111 		000 - 111		.248 - 255 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9.  Determine Our Subnet Addresses: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1918106"/>
            <a:ext cx="8458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#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Binary Subnetwork	Range of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Decimal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Subnet Address	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endParaRPr lang="en-US" altLang="ja-JP" sz="1400" u="sng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00000		000 - 111	 	.0 -  .7		201.222.5.0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00001		000 - 111		 .8 -  .15		201.222.5.8   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00010		000 - 111		.16 - .23		201.222.5.16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00011		000 - 111		.24 - .31		201.222.5.24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00100		000 - 111  		.32 - .39		201.222.5.32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00101		000 - 111		.40 - .47		201.222.5.40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00110		000 - 111		.48 - .55		201.222.5.48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00111		000 - 111		.56 - .63		201.222.5.56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01000		000 - 111		.64 - .71		201.222.5.64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01001		000 - 111		.72 - .79		201.222.5.72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01010		000 - 111		.80 - .87		201.222.5.80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01011		000 - 111		.88 - .95		201.222.5.88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01100		000 - 111		.96 - 103		201.222.5.96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.…….		-----------		----------		---------------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11111		000 – 111		.248 – 255		201.222.5.248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10.  Determine Host Addresses of the Six Nodes of Each Subnet: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2053651"/>
            <a:ext cx="8610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#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Subnetwork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Range of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Decimal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Subnet Address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Host Address Range	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endParaRPr lang="en-US" altLang="ja-JP" sz="1400" u="sng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00000       000 – 111 	         .0 -  .7		201.222.5.0	        201.222.5.1   thru 201.222.5.6	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00001       000 - 111       	         .8 -  .15	201.222.5.8         201.222.5.9   thru 201.222.5.14  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00010       000 - 111                .16 - .23		201.222.5.16       201.222.5.17 thru 201.222.5.22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00011       000 - 111                .24 - .31		201.222.5.24       201.222.5.25 thru 201.222.5.30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00100       000 - 111                .32 - .39		201.222.5.32       201,222,5,33 thru 201.222.5.38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00101       000 - 111                .40 - .47		201.222.5.40       201.222.5.41 thru 201.222.5.46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00110       000 - 111                .48 - .55		201.222.5.48       201.222.5.49 thru 201.222.5.54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00111       000 - 111                .56 - .63		201.222.5.56       201.222.5.57 thru 201.222.5.62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01000       000 - 111                .64 - .71		201.222.5.64       201.222.5.65 thru 201.222.5.70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01001       000 - 111                .72 - .79		201.222.5.72       201.222.5.73 thru 201.222.5.78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01010       000 - 111                .80 - .87		201.222.5.80       201.222.5.81 thru 201.222.5.86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01011       000 - 111                .88 - .95		201.222.5.88       201.222.5.89 thru 201.222.5.94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01100       000 - 111                .96 - 103	201.222.5.96       201.222.5.97 thru 201.222.5.--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.…….       -----------                 ----------	---------------	        -------------------------------------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11111       000 - 111 	       . 248- 255	201.222.5.248      201.222.5.249 thru 201.222.5.254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8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11.  Determine Broadcast Addresses of  Each Subnet: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188396" y="1977451"/>
            <a:ext cx="8458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Range of 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Decimal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	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Host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                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Broadcast</a:t>
            </a:r>
          </a:p>
          <a:p>
            <a:pPr>
              <a:buFontTx/>
              <a:buNone/>
            </a:pP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#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Subnetwork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Address 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	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Address Range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  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Address	      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00000       000 – 111      .0 -  .7       201.222.5.0	  201.222.5.1   thru 201.222.5.6       201.222.5.7   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00001       000 - 111       .8 -  .15     201.222.5.8         201.222.5.9   thru 201.222.5.14    201.222.5.15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00010       000 - 111     .16 - .23      201.222.5.16       201.222.5.17 thru 201.222.5.22    201.222.5.23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00011       000 - 111     .24 - .31      201.222.5.24       201.222.5.25 thru 201.222.5.30    201.222.5.31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00100       000 - 111     .32 - .39      201.222.5.32       201,222,5,33 thru 201.222.5.38    201.222.5,39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00101       000 - 111     .40 - .47      201.222.5.40       201.222.5.41 thru 201.222.5.46    201.222.5.47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00110       000 - 111     .48 - .55      201.222.5.48       201.222.5.49 thru 201.222.5.54    201.222.5.55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00111       000 - 111     .56 - .63      201.222.5.56       201.222.5.57 thru 201.222.5.62    201.222.5.63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01000       000 - 111     .64 - .71      201.222.5.64       201.222.5.65 thru 201.222.5.70    201.222.5.71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01001       000 - 111     .72 - .79      201.222.5.72       201.222.5.73 thru 201.222.5.78    201.222.5.79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01010       000 - 111     .80 - .87      201.222.5.80       201.222.5.81 thru 201.222.5.86    201.222.5.87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01011       000 - 111     .88 - .95      201.222.5.88       201.222.5.89 thru 201.222.5.94    201.222.5.95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01100       000 - 111     .96 - 103     201.222.5.96       201.222.5.97 thru 201.222.5.--     ----------------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.…….       -----------      ----------      ---------------	   -------------------------------------     ----------------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11111     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5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12.  Determine the subnet mask for network 201.222.5.0 (remember that 5 bits were borrowed</a:t>
            </a:r>
            <a:r>
              <a:rPr lang="en-US" altLang="en-US" dirty="0" smtClean="0"/>
              <a:t>):</a:t>
            </a:r>
          </a:p>
          <a:p>
            <a:pPr>
              <a:buFontTx/>
              <a:buNone/>
            </a:pPr>
            <a:r>
              <a:rPr lang="en-US" altLang="en-US" dirty="0" smtClean="0"/>
              <a:t>		     11111111.11111111.11111111.11111 </a:t>
            </a:r>
            <a:r>
              <a:rPr lang="en-US" altLang="en-US" dirty="0"/>
              <a:t>000</a:t>
            </a:r>
          </a:p>
          <a:p>
            <a:pPr>
              <a:buFontTx/>
              <a:buNone/>
            </a:pPr>
            <a:r>
              <a:rPr lang="en-US" altLang="en-US" dirty="0"/>
              <a:t>              Network    </a:t>
            </a:r>
            <a:r>
              <a:rPr lang="en-US" altLang="en-US" dirty="0" err="1" smtClean="0"/>
              <a:t>Network</a:t>
            </a:r>
            <a:r>
              <a:rPr lang="en-US" altLang="en-US" dirty="0" smtClean="0"/>
              <a:t>    </a:t>
            </a:r>
            <a:r>
              <a:rPr lang="en-US" altLang="en-US" dirty="0" err="1" smtClean="0"/>
              <a:t>Network</a:t>
            </a:r>
            <a:r>
              <a:rPr lang="en-US" altLang="en-US" dirty="0" smtClean="0"/>
              <a:t>    Subnet </a:t>
            </a:r>
            <a:r>
              <a:rPr lang="en-US" altLang="en-US" dirty="0"/>
              <a:t>Host</a:t>
            </a:r>
            <a:endParaRPr lang="en-US" altLang="en-US" sz="1600" dirty="0"/>
          </a:p>
          <a:p>
            <a:pPr marL="463550" lvl="1" indent="0">
              <a:buNone/>
            </a:pPr>
            <a:endParaRPr lang="en-US" altLang="en-US" dirty="0"/>
          </a:p>
          <a:p>
            <a:r>
              <a:rPr lang="en-US" altLang="en-US" dirty="0" smtClean="0"/>
              <a:t>A </a:t>
            </a:r>
            <a:r>
              <a:rPr lang="en-US" altLang="en-US" dirty="0"/>
              <a:t>data frame with a </a:t>
            </a:r>
            <a:r>
              <a:rPr lang="en-US" altLang="en-US" i="1" dirty="0"/>
              <a:t>destination IP Address</a:t>
            </a:r>
            <a:r>
              <a:rPr lang="en-US" altLang="en-US" dirty="0"/>
              <a:t> </a:t>
            </a:r>
            <a:r>
              <a:rPr lang="en-US" altLang="en-US" i="1" dirty="0"/>
              <a:t>of 201.222.5.21</a:t>
            </a:r>
            <a:r>
              <a:rPr lang="en-US" altLang="en-US" dirty="0"/>
              <a:t> would be used by the router, along with the </a:t>
            </a:r>
            <a:r>
              <a:rPr lang="en-US" altLang="en-US" i="1" dirty="0" err="1"/>
              <a:t>submask</a:t>
            </a:r>
            <a:r>
              <a:rPr lang="en-US" altLang="en-US" i="1" dirty="0"/>
              <a:t> of 255.255.255.248</a:t>
            </a:r>
            <a:r>
              <a:rPr lang="en-US" altLang="en-US" dirty="0"/>
              <a:t>, to determine the correct subnet to switch the data to in the switching process: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ja-JP" altLang="en-US" dirty="0">
                <a:solidFill>
                  <a:srgbClr val="000066"/>
                </a:solidFill>
                <a:cs typeface="Arial" panose="020B0604020202020204" pitchFamily="34" charset="0"/>
              </a:rPr>
              <a:t>“</a:t>
            </a:r>
            <a:r>
              <a:rPr lang="en-US" altLang="ja-JP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ANDING</a:t>
            </a:r>
            <a:r>
              <a:rPr lang="ja-JP" altLang="en-US" dirty="0">
                <a:solidFill>
                  <a:srgbClr val="000066"/>
                </a:solidFill>
                <a:cs typeface="Arial" panose="020B0604020202020204" pitchFamily="34" charset="0"/>
              </a:rPr>
              <a:t>”</a:t>
            </a:r>
            <a:r>
              <a:rPr lang="en-US" altLang="ja-JP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Process Performed by Router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IP Address:    11001001.11011110.00000101.00010101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Subnet Mask: </a:t>
            </a:r>
            <a:r>
              <a:rPr lang="en-US" altLang="en-US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11111111.11111111.11111111.11111000</a:t>
            </a:r>
            <a:endParaRPr lang="en-US" altLang="en-US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Subnet:           11001001.11011110.00000101.00010000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(Subnet in Decimal Dotted Notation:  201.222.5.16)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CIDR and Address assignments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 5" descr="Screen Shot 2015-10-27 at 20.20.5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3215"/>
            <a:ext cx="10515600" cy="341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80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15" y="457200"/>
            <a:ext cx="745807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65" y="2895600"/>
            <a:ext cx="5056188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65" y="2971800"/>
            <a:ext cx="3038475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847953" y="1595438"/>
            <a:ext cx="62039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 smtClean="0">
                <a:solidFill>
                  <a:srgbClr val="009900"/>
                </a:solidFill>
                <a:cs typeface="Arial" panose="020B0604020202020204" pitchFamily="34" charset="0"/>
              </a:rPr>
              <a:t>Also, figure out the </a:t>
            </a:r>
            <a:r>
              <a:rPr lang="en-US" altLang="en-US" b="1" dirty="0" smtClean="0">
                <a:solidFill>
                  <a:srgbClr val="009900"/>
                </a:solidFill>
                <a:cs typeface="Arial" panose="020B0604020202020204" pitchFamily="34" charset="0"/>
              </a:rPr>
              <a:t>number of subnets </a:t>
            </a:r>
            <a:r>
              <a:rPr lang="en-US" altLang="en-US" dirty="0" smtClean="0">
                <a:solidFill>
                  <a:srgbClr val="009900"/>
                </a:solidFill>
                <a:cs typeface="Arial" panose="020B0604020202020204" pitchFamily="34" charset="0"/>
              </a:rPr>
              <a:t>and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 smtClean="0">
                <a:solidFill>
                  <a:srgbClr val="009900"/>
                </a:solidFill>
                <a:cs typeface="Arial" panose="020B0604020202020204" pitchFamily="34" charset="0"/>
              </a:rPr>
              <a:t> number of usable hosts in each </a:t>
            </a:r>
            <a:r>
              <a:rPr lang="en-US" altLang="en-US" b="1" dirty="0" smtClean="0">
                <a:solidFill>
                  <a:srgbClr val="009900"/>
                </a:solidFill>
                <a:cs typeface="Arial" panose="020B0604020202020204" pitchFamily="34" charset="0"/>
              </a:rPr>
              <a:t>subnet</a:t>
            </a:r>
            <a:endParaRPr lang="en-GB" altLang="en-US" b="1" dirty="0" smtClean="0">
              <a:solidFill>
                <a:srgbClr val="009900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548" y="6443089"/>
            <a:ext cx="1049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Subnetting</a:t>
            </a:r>
            <a:r>
              <a:rPr lang="en-US" dirty="0" smtClean="0"/>
              <a:t> Calculator and Learning tutorial: (1)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://subnetipv4.com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    (2)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://subnetipv4.com/#</a:t>
            </a:r>
            <a:r>
              <a:rPr lang="en-US" dirty="0" smtClean="0">
                <a:hlinkClick r:id="rId7"/>
              </a:rPr>
              <a:t>learn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3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126043"/>
              </p:ext>
            </p:extLst>
          </p:nvPr>
        </p:nvGraphicFramePr>
        <p:xfrm>
          <a:off x="838200" y="2735843"/>
          <a:ext cx="10515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494">
                  <a:extLst>
                    <a:ext uri="{9D8B030D-6E8A-4147-A177-3AD203B41FA5}">
                      <a16:colId xmlns:a16="http://schemas.microsoft.com/office/drawing/2014/main" val="1901364169"/>
                    </a:ext>
                  </a:extLst>
                </a:gridCol>
                <a:gridCol w="5262663">
                  <a:extLst>
                    <a:ext uri="{9D8B030D-6E8A-4147-A177-3AD203B41FA5}">
                      <a16:colId xmlns:a16="http://schemas.microsoft.com/office/drawing/2014/main" val="2308527552"/>
                    </a:ext>
                  </a:extLst>
                </a:gridCol>
                <a:gridCol w="2365443">
                  <a:extLst>
                    <a:ext uri="{9D8B030D-6E8A-4147-A177-3AD203B41FA5}">
                      <a16:colId xmlns:a16="http://schemas.microsoft.com/office/drawing/2014/main" val="2988708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Information needed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Detail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IP addresses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592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Network</a:t>
                      </a:r>
                      <a:r>
                        <a:rPr lang="en-US" sz="2400" baseline="0" dirty="0" smtClean="0"/>
                        <a:t> 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First IP address in each Network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10.1.1.48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42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Broadcast</a:t>
                      </a:r>
                      <a:r>
                        <a:rPr lang="en-US" sz="2400" baseline="0" dirty="0" smtClean="0"/>
                        <a:t> IP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Last IP</a:t>
                      </a:r>
                      <a:r>
                        <a:rPr lang="en-US" sz="2400" baseline="0" dirty="0" smtClean="0"/>
                        <a:t> address in each Network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10.1.1.63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0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First Host IP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IP</a:t>
                      </a:r>
                      <a:r>
                        <a:rPr lang="en-US" sz="2400" baseline="0" dirty="0" smtClean="0"/>
                        <a:t> address after the Network 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10.1.1.49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6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Last Host IP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IP address before</a:t>
                      </a:r>
                      <a:r>
                        <a:rPr lang="en-US" sz="2400" baseline="0" dirty="0" smtClean="0"/>
                        <a:t> the Broadcast IP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10.1.1.62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Next</a:t>
                      </a:r>
                      <a:r>
                        <a:rPr lang="en-US" sz="2400" baseline="0" dirty="0" smtClean="0"/>
                        <a:t> Network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IP address after the Broadcast IP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10.1.1.64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IP Address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Number of IP addresses</a:t>
                      </a:r>
                      <a:r>
                        <a:rPr lang="en-US" sz="2400" baseline="0" dirty="0" smtClean="0"/>
                        <a:t> in each Network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43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CIDR/subnet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Converting</a:t>
                      </a:r>
                      <a:r>
                        <a:rPr lang="en-US" sz="2400" baseline="0" dirty="0" smtClean="0"/>
                        <a:t> between CIDR/subnet Mask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255.255.255.240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43107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047097"/>
              </p:ext>
            </p:extLst>
          </p:nvPr>
        </p:nvGraphicFramePr>
        <p:xfrm>
          <a:off x="5986337" y="459233"/>
          <a:ext cx="5367463" cy="1491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7">
                  <a:extLst>
                    <a:ext uri="{9D8B030D-6E8A-4147-A177-3AD203B41FA5}">
                      <a16:colId xmlns:a16="http://schemas.microsoft.com/office/drawing/2014/main" val="1774018810"/>
                    </a:ext>
                  </a:extLst>
                </a:gridCol>
                <a:gridCol w="535022">
                  <a:extLst>
                    <a:ext uri="{9D8B030D-6E8A-4147-A177-3AD203B41FA5}">
                      <a16:colId xmlns:a16="http://schemas.microsoft.com/office/drawing/2014/main" val="2965668372"/>
                    </a:ext>
                  </a:extLst>
                </a:gridCol>
                <a:gridCol w="496110">
                  <a:extLst>
                    <a:ext uri="{9D8B030D-6E8A-4147-A177-3AD203B41FA5}">
                      <a16:colId xmlns:a16="http://schemas.microsoft.com/office/drawing/2014/main" val="3419894228"/>
                    </a:ext>
                  </a:extLst>
                </a:gridCol>
                <a:gridCol w="505839">
                  <a:extLst>
                    <a:ext uri="{9D8B030D-6E8A-4147-A177-3AD203B41FA5}">
                      <a16:colId xmlns:a16="http://schemas.microsoft.com/office/drawing/2014/main" val="2261924821"/>
                    </a:ext>
                  </a:extLst>
                </a:gridCol>
                <a:gridCol w="565417">
                  <a:extLst>
                    <a:ext uri="{9D8B030D-6E8A-4147-A177-3AD203B41FA5}">
                      <a16:colId xmlns:a16="http://schemas.microsoft.com/office/drawing/2014/main" val="1528482032"/>
                    </a:ext>
                  </a:extLst>
                </a:gridCol>
                <a:gridCol w="576125">
                  <a:extLst>
                    <a:ext uri="{9D8B030D-6E8A-4147-A177-3AD203B41FA5}">
                      <a16:colId xmlns:a16="http://schemas.microsoft.com/office/drawing/2014/main" val="980086423"/>
                    </a:ext>
                  </a:extLst>
                </a:gridCol>
                <a:gridCol w="543515">
                  <a:extLst>
                    <a:ext uri="{9D8B030D-6E8A-4147-A177-3AD203B41FA5}">
                      <a16:colId xmlns:a16="http://schemas.microsoft.com/office/drawing/2014/main" val="3001309523"/>
                    </a:ext>
                  </a:extLst>
                </a:gridCol>
                <a:gridCol w="576125">
                  <a:extLst>
                    <a:ext uri="{9D8B030D-6E8A-4147-A177-3AD203B41FA5}">
                      <a16:colId xmlns:a16="http://schemas.microsoft.com/office/drawing/2014/main" val="1624220974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2594508714"/>
                    </a:ext>
                  </a:extLst>
                </a:gridCol>
              </a:tblGrid>
              <a:tr h="5878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Group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510805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S. mask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59291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/25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/26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/27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/28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/29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/30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/31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/32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9506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8200" y="2151068"/>
            <a:ext cx="10726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B050"/>
                </a:solidFill>
              </a:rPr>
              <a:t>Subnetting</a:t>
            </a:r>
            <a:r>
              <a:rPr lang="en-US" sz="3200" b="1" dirty="0" smtClean="0">
                <a:solidFill>
                  <a:srgbClr val="00B050"/>
                </a:solidFill>
              </a:rPr>
              <a:t> of: 10.1.1.55 /28or Subnet mask: 255.255.255.240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288" y="6501634"/>
            <a:ext cx="1049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Subnetting</a:t>
            </a:r>
            <a:r>
              <a:rPr lang="en-US" dirty="0" smtClean="0"/>
              <a:t> Calculator and Learning tutorial: (1)</a:t>
            </a:r>
            <a:r>
              <a:rPr lang="en-US" dirty="0">
                <a:hlinkClick r:id="rId3"/>
              </a:rPr>
              <a:t> https://subnetipv4.com/</a:t>
            </a:r>
            <a:r>
              <a:rPr lang="en-US" dirty="0" smtClean="0"/>
              <a:t> (2)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://subnetipv4.com/#</a:t>
            </a:r>
            <a:r>
              <a:rPr lang="en-US" dirty="0" smtClean="0">
                <a:hlinkClick r:id="rId4"/>
              </a:rPr>
              <a:t>learn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2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Network </a:t>
            </a:r>
            <a:r>
              <a:rPr lang="en-US" sz="2400" dirty="0" smtClean="0"/>
              <a:t>address: 172.16.0.0  </a:t>
            </a:r>
          </a:p>
          <a:p>
            <a:r>
              <a:rPr lang="en-US" sz="2400" dirty="0" smtClean="0"/>
              <a:t>Subnet mask: 255.255.128.0 </a:t>
            </a:r>
          </a:p>
          <a:p>
            <a:r>
              <a:rPr lang="en-US" sz="2400" i="1" dirty="0"/>
              <a:t>How many subnets? </a:t>
            </a:r>
            <a:r>
              <a:rPr lang="en-US" sz="2400" i="1" dirty="0" smtClean="0"/>
              <a:t> </a:t>
            </a:r>
          </a:p>
          <a:p>
            <a:pPr lvl="1"/>
            <a:r>
              <a:rPr lang="en-US" dirty="0" smtClean="0"/>
              <a:t>Subnets = 2  = 2 = </a:t>
            </a:r>
            <a:r>
              <a:rPr lang="en-US" dirty="0"/>
              <a:t>2 </a:t>
            </a:r>
            <a:endParaRPr lang="en-US" dirty="0" smtClean="0"/>
          </a:p>
          <a:p>
            <a:r>
              <a:rPr lang="en-US" sz="2400" i="1" dirty="0" smtClean="0"/>
              <a:t>How </a:t>
            </a:r>
            <a:r>
              <a:rPr lang="en-US" sz="2400" i="1" dirty="0"/>
              <a:t>many hosts per subnet? </a:t>
            </a:r>
            <a:endParaRPr lang="en-US" sz="2400" i="1" dirty="0" smtClean="0"/>
          </a:p>
          <a:p>
            <a:pPr lvl="1"/>
            <a:r>
              <a:rPr lang="en-US" i="1" dirty="0" smtClean="0"/>
              <a:t>Hosts per subnet = </a:t>
            </a:r>
            <a:r>
              <a:rPr lang="en-US" dirty="0" smtClean="0"/>
              <a:t>2 -2= 2 – </a:t>
            </a:r>
            <a:r>
              <a:rPr lang="en-US" dirty="0"/>
              <a:t>2 = 32,766 (7 bits in the third octet, and 8 in the fourth</a:t>
            </a:r>
            <a:r>
              <a:rPr lang="en-US" dirty="0" smtClean="0"/>
              <a:t>)</a:t>
            </a:r>
            <a:r>
              <a:rPr lang="en-US" i="1" dirty="0" smtClean="0"/>
              <a:t> </a:t>
            </a:r>
          </a:p>
          <a:p>
            <a:r>
              <a:rPr lang="en-US" sz="2400" i="1" dirty="0" smtClean="0"/>
              <a:t>Valid </a:t>
            </a:r>
            <a:r>
              <a:rPr lang="en-US" sz="2400" i="1" dirty="0"/>
              <a:t>subnets? </a:t>
            </a:r>
            <a:r>
              <a:rPr lang="en-US" sz="2400" dirty="0"/>
              <a:t>256 – 128 = 128. </a:t>
            </a:r>
            <a:endParaRPr lang="en-US" sz="2400" dirty="0" smtClean="0"/>
          </a:p>
          <a:p>
            <a:pPr lvl="1"/>
            <a:r>
              <a:rPr lang="en-US" dirty="0" smtClean="0"/>
              <a:t>0</a:t>
            </a:r>
            <a:r>
              <a:rPr lang="en-US" dirty="0"/>
              <a:t> </a:t>
            </a:r>
            <a:r>
              <a:rPr lang="en-US" dirty="0" smtClean="0"/>
              <a:t>and 128:  (Remember </a:t>
            </a:r>
            <a:r>
              <a:rPr lang="en-US" dirty="0"/>
              <a:t>that </a:t>
            </a:r>
            <a:r>
              <a:rPr lang="en-US" dirty="0" err="1"/>
              <a:t>subnetting</a:t>
            </a:r>
            <a:r>
              <a:rPr lang="en-US" dirty="0"/>
              <a:t> is performed in </a:t>
            </a:r>
            <a:r>
              <a:rPr lang="en-US" dirty="0" smtClean="0"/>
              <a:t>the third </a:t>
            </a:r>
            <a:r>
              <a:rPr lang="en-US" dirty="0"/>
              <a:t>octet, so the subnet numbers are really 0.0 and </a:t>
            </a:r>
            <a:r>
              <a:rPr lang="en-US" dirty="0" smtClean="0"/>
              <a:t>128.0)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 Example </a:t>
            </a:r>
            <a:r>
              <a:rPr lang="en-US" dirty="0" smtClean="0"/>
              <a:t>Class-B</a:t>
            </a:r>
            <a:r>
              <a:rPr lang="en-US" dirty="0"/>
              <a:t>: 255.255.128.0 (/17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3593" y="287938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9307" y="2869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7796" y="371503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166" y="37150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address for each subnet?</a:t>
            </a:r>
          </a:p>
          <a:p>
            <a:r>
              <a:rPr lang="en-US" dirty="0"/>
              <a:t>Valid hosts?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addresses and valid hosts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08" y="3138319"/>
            <a:ext cx="92964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Network </a:t>
            </a:r>
            <a:r>
              <a:rPr lang="en-US" sz="2400" dirty="0" smtClean="0"/>
              <a:t>address: 10.0.0.0  </a:t>
            </a:r>
          </a:p>
          <a:p>
            <a:r>
              <a:rPr lang="en-US" sz="2400" dirty="0" smtClean="0"/>
              <a:t>Subnet mask: 255.255.0.0 </a:t>
            </a:r>
          </a:p>
          <a:p>
            <a:r>
              <a:rPr lang="en-US" sz="2400" i="1" dirty="0"/>
              <a:t>How many subnets? </a:t>
            </a:r>
            <a:r>
              <a:rPr lang="en-US" sz="2400" i="1" dirty="0" smtClean="0"/>
              <a:t> </a:t>
            </a:r>
          </a:p>
          <a:p>
            <a:pPr lvl="1"/>
            <a:r>
              <a:rPr lang="en-US" dirty="0" smtClean="0"/>
              <a:t>Subnets = 2 = 2 </a:t>
            </a:r>
            <a:r>
              <a:rPr lang="en-US" dirty="0"/>
              <a:t>= </a:t>
            </a:r>
            <a:r>
              <a:rPr lang="en-US" dirty="0" smtClean="0"/>
              <a:t>256</a:t>
            </a:r>
          </a:p>
          <a:p>
            <a:r>
              <a:rPr lang="en-US" sz="2400" i="1" dirty="0" smtClean="0"/>
              <a:t>How </a:t>
            </a:r>
            <a:r>
              <a:rPr lang="en-US" sz="2400" i="1" dirty="0"/>
              <a:t>many hosts per subnet? </a:t>
            </a:r>
            <a:endParaRPr lang="en-US" sz="2400" i="1" dirty="0" smtClean="0"/>
          </a:p>
          <a:p>
            <a:pPr lvl="1"/>
            <a:r>
              <a:rPr lang="en-US" i="1" dirty="0" smtClean="0"/>
              <a:t>Hosts per subnet = </a:t>
            </a:r>
            <a:r>
              <a:rPr lang="en-US" dirty="0" smtClean="0"/>
              <a:t>2 = 2 – </a:t>
            </a:r>
            <a:r>
              <a:rPr lang="en-US" dirty="0"/>
              <a:t>2 = </a:t>
            </a:r>
            <a:r>
              <a:rPr lang="en-US" dirty="0" smtClean="0"/>
              <a:t>65534</a:t>
            </a:r>
            <a:r>
              <a:rPr lang="en-US" i="1" dirty="0" smtClean="0"/>
              <a:t> </a:t>
            </a:r>
          </a:p>
          <a:p>
            <a:r>
              <a:rPr lang="en-US" sz="2400" i="1" dirty="0" smtClean="0"/>
              <a:t>Valid </a:t>
            </a:r>
            <a:r>
              <a:rPr lang="en-US" sz="2400" i="1" dirty="0"/>
              <a:t>subnets? </a:t>
            </a:r>
            <a:r>
              <a:rPr lang="en-US" sz="2400" i="1" dirty="0" smtClean="0"/>
              <a:t>Group size: 2= </a:t>
            </a:r>
            <a:r>
              <a:rPr lang="en-US" sz="2400" i="1" smtClean="0"/>
              <a:t>2 =65536</a:t>
            </a:r>
            <a:endParaRPr lang="en-US" sz="2400" i="1" dirty="0" smtClean="0"/>
          </a:p>
          <a:p>
            <a:pPr lvl="1"/>
            <a:r>
              <a:rPr lang="en-US" dirty="0" smtClean="0"/>
              <a:t>The subnets would be 10.0.0.0, 10.1.0.0, 10.2.0.0, 10.3.0.0, etc., up to 10.255.0.0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 Example </a:t>
            </a:r>
            <a:r>
              <a:rPr lang="en-US" dirty="0" smtClean="0"/>
              <a:t>Class-A</a:t>
            </a:r>
            <a:r>
              <a:rPr lang="en-US" dirty="0"/>
              <a:t>: 255.255.0.0 (/16)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3593" y="287938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1085" y="28793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7796" y="371503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35814" y="37150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166" y="412702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1523" y="41324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4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address for each subnet?</a:t>
            </a:r>
          </a:p>
          <a:p>
            <a:r>
              <a:rPr lang="en-US" dirty="0"/>
              <a:t>Valid hosts?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addresses and valid hosts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716"/>
            <a:ext cx="121634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A3599-2464-4683-BB6A-B753CD4CE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1934" y="138666"/>
            <a:ext cx="6255069" cy="562262"/>
          </a:xfrm>
        </p:spPr>
        <p:txBody>
          <a:bodyPr>
            <a:noAutofit/>
          </a:bodyPr>
          <a:lstStyle/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6000" u="sng" dirty="0">
                <a:solidFill>
                  <a:srgbClr val="002060"/>
                </a:solidFill>
              </a:rPr>
              <a:t>Thank You </a:t>
            </a:r>
            <a:r>
              <a:rPr lang="en-GB" sz="6000" u="sng" dirty="0" smtClean="0">
                <a:solidFill>
                  <a:srgbClr val="002060"/>
                </a:solidFill>
              </a:rPr>
              <a:t>All</a:t>
            </a:r>
            <a:endParaRPr lang="en-GB" sz="6000" u="sng" dirty="0">
              <a:solidFill>
                <a:srgbClr val="002060"/>
              </a:solidFill>
            </a:endParaRPr>
          </a:p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96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GB" sz="88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r>
              <a:rPr lang="en-GB" sz="96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1A3CA-6F5F-48F1-9334-E874BA214332}"/>
              </a:ext>
            </a:extLst>
          </p:cNvPr>
          <p:cNvSpPr/>
          <p:nvPr/>
        </p:nvSpPr>
        <p:spPr>
          <a:xfrm>
            <a:off x="5048436" y="964945"/>
            <a:ext cx="232046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?</a:t>
            </a:r>
            <a:endParaRPr kumimoji="0" lang="en-GB" sz="3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BC608-9CBB-4275-B191-ACB5BD64857F}"/>
              </a:ext>
            </a:extLst>
          </p:cNvPr>
          <p:cNvSpPr txBox="1"/>
          <p:nvPr/>
        </p:nvSpPr>
        <p:spPr>
          <a:xfrm>
            <a:off x="566333" y="6117205"/>
            <a:ext cx="10991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1" u="sng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 note on the origin of these </a:t>
            </a:r>
            <a:r>
              <a:rPr kumimoji="0" lang="en-US" altLang="en-US" sz="1400" b="1" i="1" u="sng" strike="noStrike" kern="1200" cap="none" spc="0" normalizeH="0" baseline="0" noProof="0" dirty="0" err="1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ppt</a:t>
            </a:r>
            <a:r>
              <a:rPr kumimoji="0" lang="en-US" altLang="en-US" sz="1400" b="1" i="1" u="sng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slides:</a:t>
            </a:r>
            <a:endParaRPr kumimoji="0" lang="en-US" altLang="ja-JP" sz="1400" b="1" i="1" u="sng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 material copyright 1996-2020 J.F Kurose and K.W. Ross,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These </a:t>
            </a:r>
            <a:r>
              <a:rPr kumimoji="0" lang="en-US" altLang="ja-JP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slides </a:t>
            </a:r>
            <a:r>
              <a:rPr kumimoji="0" lang="fr-FR" altLang="ja-JP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are </a:t>
            </a:r>
            <a:r>
              <a:rPr kumimoji="0" lang="en-US" altLang="ja-JP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freely provided by the book authors and it represents a lot of work on their part. We would like to thank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J.F Kurose and K.W. Ross</a:t>
            </a:r>
            <a:r>
              <a:rPr kumimoji="0" lang="en-US" alt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E4B911A-EB88-4B33-B4F1-A750A284DB4B}"/>
              </a:ext>
            </a:extLst>
          </p:cNvPr>
          <p:cNvSpPr/>
          <p:nvPr/>
        </p:nvSpPr>
        <p:spPr>
          <a:xfrm>
            <a:off x="5761609" y="4574689"/>
            <a:ext cx="600722" cy="57683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0" y="2194950"/>
            <a:ext cx="2340864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3" y="2194950"/>
            <a:ext cx="2364274" cy="292608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07E4337-A925-084B-B48F-23146A4A73A1}"/>
              </a:ext>
            </a:extLst>
          </p:cNvPr>
          <p:cNvSpPr txBox="1">
            <a:spLocks/>
          </p:cNvSpPr>
          <p:nvPr/>
        </p:nvSpPr>
        <p:spPr>
          <a:xfrm>
            <a:off x="9448800" y="635103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 smtClean="0"/>
              <a:t>Transport Layer: 3-150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7117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800" b="1" dirty="0">
                <a:solidFill>
                  <a:schemeClr val="accent2"/>
                </a:solidFill>
              </a:rPr>
              <a:t>Reserved or (by convention) special addresses: </a:t>
            </a:r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600" b="1" dirty="0" smtClean="0"/>
              <a:t>Loopback </a:t>
            </a:r>
            <a:r>
              <a:rPr lang="en-US" altLang="en-US" sz="1600" b="1" dirty="0"/>
              <a:t>interfaces </a:t>
            </a:r>
          </a:p>
          <a:p>
            <a:pPr lvl="3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400" dirty="0"/>
              <a:t>all addresses 127.0.0.1-127.255.255.255 are reserved for loopback interfaces</a:t>
            </a:r>
          </a:p>
          <a:p>
            <a:pPr lvl="3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400" dirty="0"/>
              <a:t>Most systems use 127.0.0.1 as loopback address</a:t>
            </a:r>
          </a:p>
          <a:p>
            <a:pPr lvl="3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400" dirty="0"/>
              <a:t>loopback interface is associated with name </a:t>
            </a:r>
            <a:r>
              <a:rPr lang="ja-JP" altLang="en-US" sz="1400" dirty="0"/>
              <a:t>“</a:t>
            </a:r>
            <a:r>
              <a:rPr lang="en-US" altLang="ja-JP" sz="1400" dirty="0"/>
              <a:t>localhost</a:t>
            </a:r>
            <a:r>
              <a:rPr lang="ja-JP" altLang="en-US" sz="1400" dirty="0"/>
              <a:t>”</a:t>
            </a:r>
            <a:endParaRPr lang="en-US" altLang="ja-JP" sz="1400" dirty="0"/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600" b="1" dirty="0"/>
              <a:t>IP address of a network </a:t>
            </a:r>
          </a:p>
          <a:p>
            <a:pPr lvl="3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400" dirty="0"/>
              <a:t>Host number is set to all zeros, e.g., 128.143.</a:t>
            </a:r>
            <a:r>
              <a:rPr lang="en-US" altLang="en-US" sz="1400" b="1" dirty="0"/>
              <a:t>0.0</a:t>
            </a:r>
            <a:r>
              <a:rPr lang="en-US" altLang="en-US" sz="1400" dirty="0"/>
              <a:t> </a:t>
            </a:r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600" b="1" dirty="0"/>
              <a:t>Broadcast address</a:t>
            </a:r>
          </a:p>
          <a:p>
            <a:pPr lvl="3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400" dirty="0"/>
              <a:t>Host number is all ones, e.g., 128.143.</a:t>
            </a:r>
            <a:r>
              <a:rPr lang="en-US" altLang="en-US" sz="1400" b="1" dirty="0"/>
              <a:t>255.255</a:t>
            </a:r>
            <a:r>
              <a:rPr lang="en-US" altLang="en-US" sz="1400" dirty="0"/>
              <a:t> </a:t>
            </a:r>
          </a:p>
          <a:p>
            <a:pPr lvl="3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400" dirty="0"/>
              <a:t>Broadcast goes to all hosts on the network </a:t>
            </a:r>
          </a:p>
          <a:p>
            <a:pPr lvl="3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400" dirty="0"/>
              <a:t>Often ignored due to security concerns</a:t>
            </a:r>
          </a:p>
          <a:p>
            <a:pPr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800" b="1" dirty="0">
                <a:solidFill>
                  <a:schemeClr val="accent2"/>
                </a:solidFill>
              </a:rPr>
              <a:t>Test / Experimental addresses </a:t>
            </a:r>
            <a:br>
              <a:rPr lang="en-US" altLang="en-US" sz="1800" b="1" dirty="0">
                <a:solidFill>
                  <a:schemeClr val="accent2"/>
                </a:solidFill>
              </a:rPr>
            </a:br>
            <a:r>
              <a:rPr lang="en-US" altLang="en-US" sz="1600" dirty="0"/>
              <a:t>Certain address ranges are reserved for </a:t>
            </a:r>
            <a:r>
              <a:rPr lang="ja-JP" altLang="en-US" sz="1600" dirty="0"/>
              <a:t>“</a:t>
            </a:r>
            <a:r>
              <a:rPr lang="en-US" altLang="ja-JP" sz="1600" dirty="0"/>
              <a:t>experimental use</a:t>
            </a:r>
            <a:r>
              <a:rPr lang="ja-JP" altLang="en-US" sz="1600" dirty="0"/>
              <a:t>”</a:t>
            </a:r>
            <a:r>
              <a:rPr lang="en-US" altLang="ja-JP" sz="1600" dirty="0"/>
              <a:t>. Packets should get dropped if they contain this destination address (see RFC 1918):</a:t>
            </a:r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600" dirty="0"/>
              <a:t>		10.0.0.0 	</a:t>
            </a:r>
            <a:r>
              <a:rPr lang="en-US" altLang="en-US" sz="1600" dirty="0" smtClean="0"/>
              <a:t>-to-   </a:t>
            </a:r>
            <a:r>
              <a:rPr lang="en-US" altLang="en-US" sz="1600" dirty="0"/>
              <a:t>10.255.255.255	</a:t>
            </a:r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600" dirty="0"/>
              <a:t>		</a:t>
            </a:r>
            <a:r>
              <a:rPr lang="en-US" altLang="en-US" sz="1600" dirty="0" smtClean="0"/>
              <a:t>172.16.0.0</a:t>
            </a:r>
            <a:r>
              <a:rPr lang="en-US" altLang="en-US" sz="1600" dirty="0"/>
              <a:t> </a:t>
            </a:r>
            <a:r>
              <a:rPr lang="en-US" altLang="en-US" sz="1600" dirty="0" smtClean="0"/>
              <a:t>  -to-   </a:t>
            </a:r>
            <a:r>
              <a:rPr lang="en-US" altLang="en-US" sz="1600" dirty="0"/>
              <a:t>172.31.255.255	</a:t>
            </a:r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600" dirty="0"/>
              <a:t>		192.168.0.0	</a:t>
            </a:r>
            <a:r>
              <a:rPr lang="en-US" altLang="en-US" sz="1600" dirty="0" smtClean="0"/>
              <a:t>-to-   </a:t>
            </a:r>
            <a:r>
              <a:rPr lang="en-US" altLang="en-US" sz="1600" dirty="0"/>
              <a:t>192.168.255.255</a:t>
            </a:r>
          </a:p>
          <a:p>
            <a:pPr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800" b="1" dirty="0">
                <a:solidFill>
                  <a:schemeClr val="accent2"/>
                </a:solidFill>
              </a:rPr>
              <a:t>Convention (but not a reserved address) </a:t>
            </a:r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1600" dirty="0"/>
              <a:t>Default gateway has host number set to </a:t>
            </a:r>
            <a:r>
              <a:rPr lang="ja-JP" altLang="en-US" sz="1600" dirty="0"/>
              <a:t>‘</a:t>
            </a:r>
            <a:r>
              <a:rPr lang="en-US" altLang="ja-JP" sz="1600" dirty="0"/>
              <a:t>1</a:t>
            </a:r>
            <a:r>
              <a:rPr lang="ja-JP" altLang="en-US" sz="1600" dirty="0"/>
              <a:t>’</a:t>
            </a:r>
            <a:r>
              <a:rPr lang="en-US" altLang="ja-JP" sz="1600" dirty="0"/>
              <a:t>, e.g., e.g., 192.0.1.</a:t>
            </a:r>
            <a:r>
              <a:rPr lang="en-US" altLang="ja-JP" sz="1600" b="1" dirty="0"/>
              <a:t>1</a:t>
            </a:r>
            <a:endParaRPr lang="en-US" alt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Special IP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Internet addresses were standardized (early 1980s), the Internet address space was divided up into classes</a:t>
            </a:r>
            <a:r>
              <a:rPr lang="en-US" altLang="en-US" dirty="0" smtClean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Classful</a:t>
            </a:r>
            <a:r>
              <a:rPr lang="en-US" dirty="0"/>
              <a:t> IP </a:t>
            </a:r>
            <a:r>
              <a:rPr lang="en-US" dirty="0" err="1"/>
              <a:t>Adresses</a:t>
            </a:r>
            <a:r>
              <a:rPr lang="en-US" dirty="0"/>
              <a:t> (Until 1993)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21" y="2693731"/>
            <a:ext cx="6766158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of the class of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06" y="1346443"/>
            <a:ext cx="8568271" cy="4206240"/>
          </a:xfrm>
        </p:spPr>
      </p:pic>
      <p:sp>
        <p:nvSpPr>
          <p:cNvPr id="8" name="TextBox 7"/>
          <p:cNvSpPr txBox="1"/>
          <p:nvPr/>
        </p:nvSpPr>
        <p:spPr>
          <a:xfrm>
            <a:off x="838200" y="6206247"/>
            <a:ext cx="916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www.tcpipguide.com/free/t_IPClassfulAddressingNetworkandHostIdentificationan-3.htm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 ranges and number networks/hosts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Network Layer: 4-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65396" y="2577829"/>
            <a:ext cx="36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7873"/>
            <a:ext cx="10357399" cy="29260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6438882"/>
            <a:ext cx="485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www.telecomworld101.com/Classes.html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22458</TotalTime>
  <Words>3101</Words>
  <Application>Microsoft Office PowerPoint</Application>
  <PresentationFormat>Widescreen</PresentationFormat>
  <Paragraphs>723</Paragraphs>
  <Slides>56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Microsoft JhengHei</vt:lpstr>
      <vt:lpstr>ＭＳ Ｐゴシック</vt:lpstr>
      <vt:lpstr>游ゴシック</vt:lpstr>
      <vt:lpstr>Arial</vt:lpstr>
      <vt:lpstr>Calibri</vt:lpstr>
      <vt:lpstr>Calibri Light</vt:lpstr>
      <vt:lpstr>Comic Sans MS</vt:lpstr>
      <vt:lpstr>Courier New</vt:lpstr>
      <vt:lpstr>TeXGyreAdventor</vt:lpstr>
      <vt:lpstr>Times New Roman</vt:lpstr>
      <vt:lpstr>Wingdings</vt:lpstr>
      <vt:lpstr>Wingdings 2</vt:lpstr>
      <vt:lpstr>Office Theme</vt:lpstr>
      <vt:lpstr>Computer Networks </vt:lpstr>
      <vt:lpstr>Network layer: our goals</vt:lpstr>
      <vt:lpstr>Obtaining a Block of Addresses </vt:lpstr>
      <vt:lpstr>IP addressing: CIDR</vt:lpstr>
      <vt:lpstr>CIDR and Address assignments</vt:lpstr>
      <vt:lpstr>Special IP Addresses</vt:lpstr>
      <vt:lpstr>Classful IP Adresses (Until 1993)</vt:lpstr>
      <vt:lpstr>Identification of the class of address</vt:lpstr>
      <vt:lpstr>IP address ranges and number networks/hosts</vt:lpstr>
      <vt:lpstr>Public and private IP address ranges</vt:lpstr>
      <vt:lpstr>PowerPoint Presentation</vt:lpstr>
      <vt:lpstr>PowerPoint Presentation</vt:lpstr>
      <vt:lpstr>Network address and Broadcast address</vt:lpstr>
      <vt:lpstr>PowerPoint Presentation</vt:lpstr>
      <vt:lpstr>PowerPoint Presentation</vt:lpstr>
      <vt:lpstr>PowerPoint Presentation</vt:lpstr>
      <vt:lpstr>PowerPoint Presentation</vt:lpstr>
      <vt:lpstr>Problems with Classful IP Addresses</vt:lpstr>
      <vt:lpstr>Subnets</vt:lpstr>
      <vt:lpstr>Subnets</vt:lpstr>
      <vt:lpstr>Subnets</vt:lpstr>
      <vt:lpstr>Subnetting</vt:lpstr>
      <vt:lpstr>Address assignment with subnetting</vt:lpstr>
      <vt:lpstr>Basic Idea of Subnetting</vt:lpstr>
      <vt:lpstr>IP address types</vt:lpstr>
      <vt:lpstr>Subnetting table (to remember)</vt:lpstr>
      <vt:lpstr>Subnetting—(The five questions)</vt:lpstr>
      <vt:lpstr>Subnetting—The Fast Way!</vt:lpstr>
      <vt:lpstr>Subnetting—The Fast Way!</vt:lpstr>
      <vt:lpstr>Example (Address Class C)</vt:lpstr>
      <vt:lpstr>Example (Address Class C)</vt:lpstr>
      <vt:lpstr>Implementing a Class C /25 logical network</vt:lpstr>
      <vt:lpstr>Subnetting: Example1 </vt:lpstr>
      <vt:lpstr>Subnetting: Example1 </vt:lpstr>
      <vt:lpstr>Subnetting: Example1</vt:lpstr>
      <vt:lpstr>Subnetting: Example1</vt:lpstr>
      <vt:lpstr>Subnetting Example-2</vt:lpstr>
      <vt:lpstr>Subnetting </vt:lpstr>
      <vt:lpstr>Our subnet planning 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Example1</vt:lpstr>
      <vt:lpstr>Practice Example Class-B: 255.255.128.0 (/17)</vt:lpstr>
      <vt:lpstr>Broadcast addresses and valid hosts</vt:lpstr>
      <vt:lpstr>Practice Example Class-A: 255.255.0.0 (/16)</vt:lpstr>
      <vt:lpstr>Broadcast addresses and valid hosts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Subhan Ullah</cp:lastModifiedBy>
  <cp:revision>728</cp:revision>
  <dcterms:created xsi:type="dcterms:W3CDTF">2020-01-18T07:24:59Z</dcterms:created>
  <dcterms:modified xsi:type="dcterms:W3CDTF">2022-11-24T05:06:13Z</dcterms:modified>
</cp:coreProperties>
</file>